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7"/>
  </p:notesMasterIdLst>
  <p:sldIdLst>
    <p:sldId id="321" r:id="rId6"/>
    <p:sldId id="322" r:id="rId7"/>
    <p:sldId id="392" r:id="rId8"/>
    <p:sldId id="323" r:id="rId9"/>
    <p:sldId id="324" r:id="rId10"/>
    <p:sldId id="325" r:id="rId11"/>
    <p:sldId id="361" r:id="rId12"/>
    <p:sldId id="340" r:id="rId13"/>
    <p:sldId id="362" r:id="rId14"/>
    <p:sldId id="363" r:id="rId15"/>
    <p:sldId id="397" r:id="rId16"/>
    <p:sldId id="398" r:id="rId17"/>
    <p:sldId id="399" r:id="rId18"/>
    <p:sldId id="400" r:id="rId19"/>
    <p:sldId id="341" r:id="rId20"/>
    <p:sldId id="369" r:id="rId21"/>
    <p:sldId id="370" r:id="rId22"/>
    <p:sldId id="401" r:id="rId23"/>
    <p:sldId id="372" r:id="rId24"/>
    <p:sldId id="373" r:id="rId25"/>
    <p:sldId id="374" r:id="rId26"/>
  </p:sldIdLst>
  <p:sldSz cx="13817600" cy="7772400"/>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912" userDrawn="1">
          <p15:clr>
            <a:srgbClr val="A4A3A4"/>
          </p15:clr>
        </p15:guide>
        <p15:guide id="2" pos="2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26628F-326B-D7AF-0D9A-6B657FF4D6E2}" name="Shea.L.Sayers" initials="SS" userId="Shea.L.Sayer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MITH, LYNNDA L" initials="SLL" lastIdx="14" clrIdx="0"/>
  <p:cmAuthor id="1" name="Sara D Brown" initials="SDB" lastIdx="5" clrIdx="1"/>
  <p:cmAuthor id="2" name="Quest Diagnostics Incorporated" initials="QDI" lastIdx="1" clrIdx="2"/>
  <p:cmAuthor id="3" name="Cauffield, Sarah M" initials="CSM" lastIdx="2" clrIdx="3">
    <p:extLst>
      <p:ext uri="{19B8F6BF-5375-455C-9EA6-DF929625EA0E}">
        <p15:presenceInfo xmlns:p15="http://schemas.microsoft.com/office/powerpoint/2012/main" userId="S::Sarah.M.Cauffield@questdiagnostics.com::4f62fe27-6832-4059-ab8d-4319e8b5e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4C7637"/>
    <a:srgbClr val="006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AE6EE-39C2-F739-C789-D6277191387C}" v="8" dt="2024-01-31T16:24:00.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0975" autoAdjust="0"/>
  </p:normalViewPr>
  <p:slideViewPr>
    <p:cSldViewPr>
      <p:cViewPr varScale="1">
        <p:scale>
          <a:sx n="89" d="100"/>
          <a:sy n="89" d="100"/>
        </p:scale>
        <p:origin x="672" y="66"/>
      </p:cViewPr>
      <p:guideLst>
        <p:guide orient="horz" pos="912"/>
        <p:guide pos="26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ramaniyam, Priscilla X" userId="S::priscilla.x.subraman@questdiagnostics.com::82913e76-4a6c-475b-acdb-9bfca4b0c9dc" providerId="AD" clId="Web-{F62AE6EE-39C2-F739-C789-D6277191387C}"/>
    <pc:docChg chg="modSld">
      <pc:chgData name="Subramaniyam, Priscilla X" userId="S::priscilla.x.subraman@questdiagnostics.com::82913e76-4a6c-475b-acdb-9bfca4b0c9dc" providerId="AD" clId="Web-{F62AE6EE-39C2-F739-C789-D6277191387C}" dt="2024-01-31T16:24:00.136" v="3" actId="20577"/>
      <pc:docMkLst>
        <pc:docMk/>
      </pc:docMkLst>
      <pc:sldChg chg="modSp">
        <pc:chgData name="Subramaniyam, Priscilla X" userId="S::priscilla.x.subraman@questdiagnostics.com::82913e76-4a6c-475b-acdb-9bfca4b0c9dc" providerId="AD" clId="Web-{F62AE6EE-39C2-F739-C789-D6277191387C}" dt="2024-01-31T16:24:00.136" v="3" actId="20577"/>
        <pc:sldMkLst>
          <pc:docMk/>
          <pc:sldMk cId="75166225" sldId="374"/>
        </pc:sldMkLst>
        <pc:spChg chg="mod">
          <ac:chgData name="Subramaniyam, Priscilla X" userId="S::priscilla.x.subraman@questdiagnostics.com::82913e76-4a6c-475b-acdb-9bfca4b0c9dc" providerId="AD" clId="Web-{F62AE6EE-39C2-F739-C789-D6277191387C}" dt="2024-01-31T16:24:00.136" v="3" actId="20577"/>
          <ac:spMkLst>
            <pc:docMk/>
            <pc:sldMk cId="75166225" sldId="374"/>
            <ac:spMk id="4" creationId="{2DEC4401-93BD-10F6-454E-7706943458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44" tIns="48322" rIns="96644" bIns="48322" rtlCol="0"/>
          <a:lstStyle>
            <a:lvl1pPr algn="l">
              <a:defRPr sz="1400"/>
            </a:lvl1pPr>
          </a:lstStyle>
          <a:p>
            <a:pPr>
              <a:defRPr/>
            </a:pPr>
            <a:endParaRPr lang="en-US"/>
          </a:p>
        </p:txBody>
      </p:sp>
      <p:sp>
        <p:nvSpPr>
          <p:cNvPr id="3" name="Date Placeholder 2"/>
          <p:cNvSpPr>
            <a:spLocks noGrp="1"/>
          </p:cNvSpPr>
          <p:nvPr>
            <p:ph type="dt" idx="1"/>
          </p:nvPr>
        </p:nvSpPr>
        <p:spPr>
          <a:xfrm>
            <a:off x="4143587" y="0"/>
            <a:ext cx="3169921" cy="480060"/>
          </a:xfrm>
          <a:prstGeom prst="rect">
            <a:avLst/>
          </a:prstGeom>
        </p:spPr>
        <p:txBody>
          <a:bodyPr vert="horz" lIns="96644" tIns="48322" rIns="96644" bIns="48322" rtlCol="0"/>
          <a:lstStyle>
            <a:lvl1pPr algn="r">
              <a:defRPr sz="1400"/>
            </a:lvl1pPr>
          </a:lstStyle>
          <a:p>
            <a:pPr>
              <a:defRPr/>
            </a:pPr>
            <a:fld id="{8F4A68B5-0497-4CE5-9B61-91B3A3476B44}" type="datetimeFigureOut">
              <a:rPr lang="en-US"/>
              <a:pPr>
                <a:defRPr/>
              </a:pPr>
              <a:t>1/31/2024</a:t>
            </a:fld>
            <a:endParaRPr lang="en-US"/>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6644" tIns="48322" rIns="96644" bIns="48322" rtlCol="0" anchor="ctr"/>
          <a:lstStyle/>
          <a:p>
            <a:pPr lvl="0"/>
            <a:endParaRPr lang="en-US" noProof="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4" tIns="48322" rIns="96644" bIns="4832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1" cy="480060"/>
          </a:xfrm>
          <a:prstGeom prst="rect">
            <a:avLst/>
          </a:prstGeom>
        </p:spPr>
        <p:txBody>
          <a:bodyPr vert="horz" lIns="96644" tIns="48322" rIns="96644" bIns="48322" rtlCol="0" anchor="b"/>
          <a:lstStyle>
            <a:lvl1pPr algn="l">
              <a:defRPr sz="1400"/>
            </a:lvl1pPr>
          </a:lstStyle>
          <a:p>
            <a:pPr>
              <a:defRPr/>
            </a:pPr>
            <a:endParaRPr lang="en-US"/>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44" tIns="48322" rIns="96644" bIns="48322" rtlCol="0" anchor="b"/>
          <a:lstStyle>
            <a:lvl1pPr algn="r">
              <a:defRPr sz="1400"/>
            </a:lvl1pPr>
          </a:lstStyle>
          <a:p>
            <a:pPr>
              <a:defRPr/>
            </a:pPr>
            <a:fld id="{F0254126-45E6-4BBC-B794-8198CD7367E4}" type="slidenum">
              <a:rPr lang="en-US"/>
              <a:pPr>
                <a:defRPr/>
              </a:pPr>
              <a:t>‹#›</a:t>
            </a:fld>
            <a:endParaRPr lang="en-US"/>
          </a:p>
        </p:txBody>
      </p:sp>
    </p:spTree>
    <p:extLst>
      <p:ext uri="{BB962C8B-B14F-4D97-AF65-F5344CB8AC3E}">
        <p14:creationId xmlns:p14="http://schemas.microsoft.com/office/powerpoint/2010/main" val="363042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pPr>
                <a:defRPr/>
              </a:pPr>
              <a:t>3</a:t>
            </a:fld>
            <a:endParaRPr lang="en-US"/>
          </a:p>
        </p:txBody>
      </p:sp>
    </p:spTree>
    <p:extLst>
      <p:ext uri="{BB962C8B-B14F-4D97-AF65-F5344CB8AC3E}">
        <p14:creationId xmlns:p14="http://schemas.microsoft.com/office/powerpoint/2010/main" val="107677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pPr>
                <a:defRPr/>
              </a:pPr>
              <a:t>5</a:t>
            </a:fld>
            <a:endParaRPr lang="en-US"/>
          </a:p>
        </p:txBody>
      </p:sp>
    </p:spTree>
    <p:extLst>
      <p:ext uri="{BB962C8B-B14F-4D97-AF65-F5344CB8AC3E}">
        <p14:creationId xmlns:p14="http://schemas.microsoft.com/office/powerpoint/2010/main" val="107677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pPr>
                <a:defRPr/>
              </a:pPr>
              <a:t>6</a:t>
            </a:fld>
            <a:endParaRPr lang="en-US"/>
          </a:p>
        </p:txBody>
      </p:sp>
    </p:spTree>
    <p:extLst>
      <p:ext uri="{BB962C8B-B14F-4D97-AF65-F5344CB8AC3E}">
        <p14:creationId xmlns:p14="http://schemas.microsoft.com/office/powerpoint/2010/main" val="107677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F0254126-45E6-4BBC-B794-8198CD7367E4}"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07677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5757" y="2414156"/>
            <a:ext cx="11746089" cy="1665865"/>
          </a:xfrm>
        </p:spPr>
        <p:txBody>
          <a:bodyPr/>
          <a:lstStyle/>
          <a:p>
            <a:r>
              <a:rPr lang="en-US"/>
              <a:t>Click to edit Master title style</a:t>
            </a:r>
          </a:p>
        </p:txBody>
      </p:sp>
      <p:sp>
        <p:nvSpPr>
          <p:cNvPr id="3" name="Subtitle 2"/>
          <p:cNvSpPr>
            <a:spLocks noGrp="1"/>
          </p:cNvSpPr>
          <p:nvPr>
            <p:ph type="subTitle" idx="1"/>
          </p:nvPr>
        </p:nvSpPr>
        <p:spPr>
          <a:xfrm>
            <a:off x="2071511" y="4403871"/>
            <a:ext cx="9674578" cy="198726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48D42-04FC-4091-B276-141282D188CD}" type="slidenum">
              <a:rPr lang="en-US"/>
              <a:pPr>
                <a:defRPr/>
              </a:pPr>
              <a:t>‹#›</a:t>
            </a:fld>
            <a:endParaRPr lang="en-US"/>
          </a:p>
        </p:txBody>
      </p:sp>
    </p:spTree>
    <p:extLst>
      <p:ext uri="{BB962C8B-B14F-4D97-AF65-F5344CB8AC3E}">
        <p14:creationId xmlns:p14="http://schemas.microsoft.com/office/powerpoint/2010/main" val="216583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D69EE7-AB84-4FAC-BF6F-36B90E613765}" type="slidenum">
              <a:rPr lang="en-US"/>
              <a:pPr>
                <a:defRPr/>
              </a:pPr>
              <a:t>‹#›</a:t>
            </a:fld>
            <a:endParaRPr lang="en-US"/>
          </a:p>
        </p:txBody>
      </p:sp>
    </p:spTree>
    <p:extLst>
      <p:ext uri="{BB962C8B-B14F-4D97-AF65-F5344CB8AC3E}">
        <p14:creationId xmlns:p14="http://schemas.microsoft.com/office/powerpoint/2010/main" val="391987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46734" y="690636"/>
            <a:ext cx="2935111" cy="62181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35757" y="690636"/>
            <a:ext cx="8540044" cy="62181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F24BEC-7517-4D06-A010-CFB776E38000}" type="slidenum">
              <a:rPr lang="en-US"/>
              <a:pPr>
                <a:defRPr/>
              </a:pPr>
              <a:t>‹#›</a:t>
            </a:fld>
            <a:endParaRPr lang="en-US"/>
          </a:p>
        </p:txBody>
      </p:sp>
    </p:spTree>
    <p:extLst>
      <p:ext uri="{BB962C8B-B14F-4D97-AF65-F5344CB8AC3E}">
        <p14:creationId xmlns:p14="http://schemas.microsoft.com/office/powerpoint/2010/main" val="387918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0AEB68-122A-49D2-8A93-9B03DEDF8E4B}" type="slidenum">
              <a:rPr lang="en-US"/>
              <a:pPr>
                <a:defRPr/>
              </a:pPr>
              <a:t>‹#›</a:t>
            </a:fld>
            <a:endParaRPr lang="en-US"/>
          </a:p>
        </p:txBody>
      </p:sp>
    </p:spTree>
    <p:extLst>
      <p:ext uri="{BB962C8B-B14F-4D97-AF65-F5344CB8AC3E}">
        <p14:creationId xmlns:p14="http://schemas.microsoft.com/office/powerpoint/2010/main" val="89602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203" y="4993915"/>
            <a:ext cx="11743266" cy="154442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92203" y="3293703"/>
            <a:ext cx="11743266" cy="17002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940C66-676B-469B-A4FB-52B536E2A041}" type="slidenum">
              <a:rPr lang="en-US"/>
              <a:pPr>
                <a:defRPr/>
              </a:pPr>
              <a:t>‹#›</a:t>
            </a:fld>
            <a:endParaRPr lang="en-US"/>
          </a:p>
        </p:txBody>
      </p:sp>
    </p:spTree>
    <p:extLst>
      <p:ext uri="{BB962C8B-B14F-4D97-AF65-F5344CB8AC3E}">
        <p14:creationId xmlns:p14="http://schemas.microsoft.com/office/powerpoint/2010/main" val="262149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35758" y="2244871"/>
            <a:ext cx="5737576" cy="4663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44267" y="2244871"/>
            <a:ext cx="5737579" cy="4663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9770A8-3FA5-4CFD-B72D-8DFD3FD56134}" type="slidenum">
              <a:rPr lang="en-US"/>
              <a:pPr>
                <a:defRPr/>
              </a:pPr>
              <a:t>‹#›</a:t>
            </a:fld>
            <a:endParaRPr lang="en-US"/>
          </a:p>
        </p:txBody>
      </p:sp>
    </p:spTree>
    <p:extLst>
      <p:ext uri="{BB962C8B-B14F-4D97-AF65-F5344CB8AC3E}">
        <p14:creationId xmlns:p14="http://schemas.microsoft.com/office/powerpoint/2010/main" val="194397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1446" y="311583"/>
            <a:ext cx="12434711"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91446" y="1739468"/>
            <a:ext cx="6104466" cy="7249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1446" y="2464450"/>
            <a:ext cx="6104466" cy="44786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18869" y="1739468"/>
            <a:ext cx="6107289" cy="7249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18869" y="2464450"/>
            <a:ext cx="6107289" cy="44786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DFAB1-2337-45FC-BA3E-EDD2805962B2}" type="slidenum">
              <a:rPr lang="en-US"/>
              <a:pPr>
                <a:defRPr/>
              </a:pPr>
              <a:t>‹#›</a:t>
            </a:fld>
            <a:endParaRPr lang="en-US"/>
          </a:p>
        </p:txBody>
      </p:sp>
    </p:spTree>
    <p:extLst>
      <p:ext uri="{BB962C8B-B14F-4D97-AF65-F5344CB8AC3E}">
        <p14:creationId xmlns:p14="http://schemas.microsoft.com/office/powerpoint/2010/main" val="306156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5F6D69-32EF-46EE-8996-8BDA8EFD60AE}" type="slidenum">
              <a:rPr lang="en-US"/>
              <a:pPr>
                <a:defRPr/>
              </a:pPr>
              <a:t>‹#›</a:t>
            </a:fld>
            <a:endParaRPr lang="en-US"/>
          </a:p>
        </p:txBody>
      </p:sp>
    </p:spTree>
    <p:extLst>
      <p:ext uri="{BB962C8B-B14F-4D97-AF65-F5344CB8AC3E}">
        <p14:creationId xmlns:p14="http://schemas.microsoft.com/office/powerpoint/2010/main" val="12673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BAB30E-E0B6-4426-933A-7D0748200FFB}" type="slidenum">
              <a:rPr lang="en-US"/>
              <a:pPr>
                <a:defRPr/>
              </a:pPr>
              <a:t>‹#›</a:t>
            </a:fld>
            <a:endParaRPr lang="en-US"/>
          </a:p>
        </p:txBody>
      </p:sp>
    </p:spTree>
    <p:extLst>
      <p:ext uri="{BB962C8B-B14F-4D97-AF65-F5344CB8AC3E}">
        <p14:creationId xmlns:p14="http://schemas.microsoft.com/office/powerpoint/2010/main" val="405328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1445" y="309131"/>
            <a:ext cx="4546600" cy="131748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401733" y="309130"/>
            <a:ext cx="7724424" cy="6634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1445" y="1626610"/>
            <a:ext cx="4546600" cy="5316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412E7F-2FD5-4B99-A821-B0F0070F04DC}" type="slidenum">
              <a:rPr lang="en-US"/>
              <a:pPr>
                <a:defRPr/>
              </a:pPr>
              <a:t>‹#›</a:t>
            </a:fld>
            <a:endParaRPr lang="en-US"/>
          </a:p>
        </p:txBody>
      </p:sp>
    </p:spTree>
    <p:extLst>
      <p:ext uri="{BB962C8B-B14F-4D97-AF65-F5344CB8AC3E}">
        <p14:creationId xmlns:p14="http://schemas.microsoft.com/office/powerpoint/2010/main" val="193882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9333" y="5440436"/>
            <a:ext cx="8288868" cy="64279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709333" y="694316"/>
            <a:ext cx="8288868" cy="46639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709333" y="6083229"/>
            <a:ext cx="8288868" cy="9114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9227E0-A5C6-4AEB-8C7F-BD66AB4FAF9C}" type="slidenum">
              <a:rPr lang="en-US"/>
              <a:pPr>
                <a:defRPr/>
              </a:pPr>
              <a:t>‹#›</a:t>
            </a:fld>
            <a:endParaRPr lang="en-US"/>
          </a:p>
        </p:txBody>
      </p:sp>
    </p:spTree>
    <p:extLst>
      <p:ext uri="{BB962C8B-B14F-4D97-AF65-F5344CB8AC3E}">
        <p14:creationId xmlns:p14="http://schemas.microsoft.com/office/powerpoint/2010/main" val="263903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35757" y="690635"/>
            <a:ext cx="1174608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035757" y="2244871"/>
            <a:ext cx="11746089" cy="466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1035757" y="7081767"/>
            <a:ext cx="2878667" cy="51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721579" y="7081767"/>
            <a:ext cx="4374444" cy="51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9903179" y="7081767"/>
            <a:ext cx="2878667" cy="51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a:defRPr/>
            </a:pPr>
            <a:fld id="{0BB4918D-9239-4850-8F85-AC8FC814AF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6" charset="-128"/>
        </a:defRPr>
      </a:lvl2pPr>
      <a:lvl3pPr algn="ctr" rtl="0" eaLnBrk="0" fontAlgn="base" hangingPunct="0">
        <a:spcBef>
          <a:spcPct val="0"/>
        </a:spcBef>
        <a:spcAft>
          <a:spcPct val="0"/>
        </a:spcAft>
        <a:defRPr sz="4400">
          <a:solidFill>
            <a:schemeClr val="tx2"/>
          </a:solidFill>
          <a:latin typeface="Arial" charset="0"/>
          <a:ea typeface="ＭＳ Ｐゴシック" pitchFamily="16" charset="-128"/>
        </a:defRPr>
      </a:lvl3pPr>
      <a:lvl4pPr algn="ctr" rtl="0" eaLnBrk="0" fontAlgn="base" hangingPunct="0">
        <a:spcBef>
          <a:spcPct val="0"/>
        </a:spcBef>
        <a:spcAft>
          <a:spcPct val="0"/>
        </a:spcAft>
        <a:defRPr sz="4400">
          <a:solidFill>
            <a:schemeClr val="tx2"/>
          </a:solidFill>
          <a:latin typeface="Arial" charset="0"/>
          <a:ea typeface="ＭＳ Ｐゴシック" pitchFamily="16" charset="-128"/>
        </a:defRPr>
      </a:lvl4pPr>
      <a:lvl5pPr algn="ctr" rtl="0" eaLnBrk="0" fontAlgn="base" hangingPunct="0">
        <a:spcBef>
          <a:spcPct val="0"/>
        </a:spcBef>
        <a:spcAft>
          <a:spcPct val="0"/>
        </a:spcAft>
        <a:defRPr sz="4400">
          <a:solidFill>
            <a:schemeClr val="tx2"/>
          </a:solidFill>
          <a:latin typeface="Arial"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y.questforhealth.com/"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y.questforhealth.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y.questforhealth.co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01819" y="990601"/>
            <a:ext cx="9554214"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r>
              <a:rPr lang="en-US" altLang="en-US" sz="1400" b="1" dirty="0"/>
              <a:t>How to register on My.QuestForHealth.com</a:t>
            </a:r>
          </a:p>
        </p:txBody>
      </p:sp>
      <p:sp>
        <p:nvSpPr>
          <p:cNvPr id="2077" name="Rectangle 5"/>
          <p:cNvSpPr>
            <a:spLocks noChangeArrowheads="1"/>
          </p:cNvSpPr>
          <p:nvPr/>
        </p:nvSpPr>
        <p:spPr bwMode="auto">
          <a:xfrm>
            <a:off x="298721" y="1314366"/>
            <a:ext cx="12629879" cy="129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r>
              <a:rPr lang="en-US" sz="1200" dirty="0">
                <a:solidFill>
                  <a:srgbClr val="63666A"/>
                </a:solidFill>
              </a:rPr>
              <a:t>Visit</a:t>
            </a:r>
            <a:r>
              <a:rPr lang="en-US" sz="1200" dirty="0">
                <a:solidFill>
                  <a:srgbClr val="4C7637"/>
                </a:solidFill>
              </a:rPr>
              <a:t> </a:t>
            </a:r>
            <a:r>
              <a:rPr lang="en-US" sz="1200" dirty="0">
                <a:solidFill>
                  <a:srgbClr val="4C7637"/>
                </a:solidFill>
                <a:hlinkClick r:id="rId2">
                  <a:extLst>
                    <a:ext uri="{A12FA001-AC4F-418D-AE19-62706E023703}">
                      <ahyp:hlinkClr xmlns:ahyp="http://schemas.microsoft.com/office/drawing/2018/hyperlinkcolor" val="tx"/>
                    </a:ext>
                  </a:extLst>
                </a:hlinkClick>
              </a:rPr>
              <a:t>My.QuestForHealth.com</a:t>
            </a:r>
            <a:endParaRPr lang="en-US" sz="1200" dirty="0">
              <a:solidFill>
                <a:srgbClr val="4C7637"/>
              </a:solidFill>
            </a:endParaRPr>
          </a:p>
          <a:p>
            <a:pPr marL="171450" indent="-171450" eaLnBrk="1" hangingPunct="1">
              <a:spcBef>
                <a:spcPct val="20000"/>
              </a:spcBef>
              <a:buFont typeface="Arial" charset="0"/>
              <a:buChar char="•"/>
              <a:defRPr/>
            </a:pPr>
            <a:r>
              <a:rPr lang="en-US" sz="1200" dirty="0">
                <a:solidFill>
                  <a:srgbClr val="63666A"/>
                </a:solidFill>
              </a:rPr>
              <a:t>If you’ve already established an account, use the </a:t>
            </a:r>
            <a:r>
              <a:rPr lang="en-US" sz="1200" b="1" dirty="0">
                <a:solidFill>
                  <a:srgbClr val="63666A"/>
                </a:solidFill>
              </a:rPr>
              <a:t>Log In</a:t>
            </a:r>
            <a:r>
              <a:rPr lang="en-US" sz="1200" dirty="0">
                <a:solidFill>
                  <a:srgbClr val="63666A"/>
                </a:solidFill>
              </a:rPr>
              <a:t> area to enter your </a:t>
            </a:r>
            <a:r>
              <a:rPr lang="en-US" sz="1200" b="1" dirty="0">
                <a:solidFill>
                  <a:srgbClr val="63666A"/>
                </a:solidFill>
              </a:rPr>
              <a:t>username</a:t>
            </a:r>
            <a:r>
              <a:rPr lang="en-US" sz="1200" dirty="0">
                <a:solidFill>
                  <a:srgbClr val="63666A"/>
                </a:solidFill>
              </a:rPr>
              <a:t> and </a:t>
            </a:r>
            <a:r>
              <a:rPr lang="en-US" sz="1200" b="1" dirty="0">
                <a:solidFill>
                  <a:srgbClr val="63666A"/>
                </a:solidFill>
              </a:rPr>
              <a:t>password</a:t>
            </a:r>
            <a:r>
              <a:rPr lang="en-US" sz="1200" dirty="0">
                <a:solidFill>
                  <a:srgbClr val="63666A"/>
                </a:solidFill>
              </a:rPr>
              <a:t> and select the green </a:t>
            </a:r>
            <a:r>
              <a:rPr lang="en-US" sz="1200" b="1" dirty="0">
                <a:solidFill>
                  <a:srgbClr val="63666A"/>
                </a:solidFill>
              </a:rPr>
              <a:t>Log In</a:t>
            </a:r>
            <a:r>
              <a:rPr lang="en-US" sz="1200" dirty="0">
                <a:solidFill>
                  <a:srgbClr val="63666A"/>
                </a:solidFill>
              </a:rPr>
              <a:t> button</a:t>
            </a:r>
          </a:p>
          <a:p>
            <a:pPr marL="628650" lvl="1" indent="-171450" eaLnBrk="1" hangingPunct="1">
              <a:spcBef>
                <a:spcPct val="20000"/>
              </a:spcBef>
              <a:buFont typeface="Arial" charset="0"/>
              <a:buChar char="•"/>
              <a:defRPr/>
            </a:pPr>
            <a:r>
              <a:rPr lang="en-US" sz="1200" dirty="0">
                <a:solidFill>
                  <a:srgbClr val="63666A"/>
                </a:solidFill>
              </a:rPr>
              <a:t>If you’ve forgotten your login information, use the </a:t>
            </a:r>
            <a:r>
              <a:rPr lang="en-US" sz="1200" b="1" dirty="0">
                <a:solidFill>
                  <a:srgbClr val="63666A"/>
                </a:solidFill>
              </a:rPr>
              <a:t>username</a:t>
            </a:r>
            <a:r>
              <a:rPr lang="en-US" sz="1200" dirty="0">
                <a:solidFill>
                  <a:srgbClr val="63666A"/>
                </a:solidFill>
              </a:rPr>
              <a:t> link to retrieve your username or the </a:t>
            </a:r>
            <a:r>
              <a:rPr lang="en-US" sz="1200" b="1" dirty="0">
                <a:solidFill>
                  <a:srgbClr val="63666A"/>
                </a:solidFill>
              </a:rPr>
              <a:t>password</a:t>
            </a:r>
            <a:r>
              <a:rPr lang="en-US" sz="1200" dirty="0">
                <a:solidFill>
                  <a:srgbClr val="63666A"/>
                </a:solidFill>
              </a:rPr>
              <a:t> link to reset your password </a:t>
            </a:r>
          </a:p>
          <a:p>
            <a:pPr marL="171450" indent="-171450" eaLnBrk="1" hangingPunct="1">
              <a:spcBef>
                <a:spcPct val="20000"/>
              </a:spcBef>
              <a:buFont typeface="Arial" charset="0"/>
              <a:buChar char="•"/>
              <a:defRPr/>
            </a:pPr>
            <a:r>
              <a:rPr lang="en-US" sz="1200" dirty="0">
                <a:solidFill>
                  <a:srgbClr val="63666A"/>
                </a:solidFill>
              </a:rPr>
              <a:t>If you’ve never registered on the site to establish an account, use the </a:t>
            </a:r>
            <a:r>
              <a:rPr lang="en-US" sz="1200" b="1" dirty="0">
                <a:solidFill>
                  <a:srgbClr val="63666A"/>
                </a:solidFill>
              </a:rPr>
              <a:t>Create Account </a:t>
            </a:r>
            <a:r>
              <a:rPr lang="en-US" sz="1200" dirty="0">
                <a:solidFill>
                  <a:srgbClr val="63666A"/>
                </a:solidFill>
              </a:rPr>
              <a:t>area, enter the registration key provided by your employer, and select the </a:t>
            </a:r>
            <a:r>
              <a:rPr lang="en-US" sz="1200" b="1" dirty="0">
                <a:solidFill>
                  <a:srgbClr val="63666A"/>
                </a:solidFill>
              </a:rPr>
              <a:t>Register Now</a:t>
            </a:r>
            <a:r>
              <a:rPr lang="en-US" sz="1200" dirty="0">
                <a:solidFill>
                  <a:srgbClr val="63666A"/>
                </a:solidFill>
              </a:rPr>
              <a:t> button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1819" y="175788"/>
            <a:ext cx="1777164" cy="84455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360092" y="2622777"/>
            <a:ext cx="8507135" cy="396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CC0893A0-5D53-56C6-8D66-85121DAFC9B6}"/>
              </a:ext>
            </a:extLst>
          </p:cNvPr>
          <p:cNvSpPr/>
          <p:nvPr/>
        </p:nvSpPr>
        <p:spPr>
          <a:xfrm>
            <a:off x="298721" y="7089144"/>
            <a:ext cx="13010879" cy="477731"/>
          </a:xfrm>
          <a:prstGeom prst="rect">
            <a:avLst/>
          </a:prstGeom>
        </p:spPr>
        <p:txBody>
          <a:bodyPr wrap="square" lIns="92999" tIns="46500" rIns="92999" bIns="46500">
            <a:spAutoFit/>
          </a:bodyPr>
          <a:lstStyle/>
          <a:p>
            <a:pPr eaLnBrk="1" hangingPunct="1">
              <a:spcBef>
                <a:spcPct val="20000"/>
              </a:spcBef>
              <a:defRPr/>
            </a:pPr>
            <a:r>
              <a:rPr lang="en-US" sz="1247" b="1" dirty="0">
                <a:solidFill>
                  <a:srgbClr val="4C7637"/>
                </a:solidFill>
              </a:rPr>
              <a:t>Please note: these screenshots are based on common browser resolution; actual screens may vary due to responsive design. If you are viewing on a tablet or smartphone, the images may look different.</a:t>
            </a:r>
          </a:p>
        </p:txBody>
      </p:sp>
    </p:spTree>
    <p:extLst>
      <p:ext uri="{BB962C8B-B14F-4D97-AF65-F5344CB8AC3E}">
        <p14:creationId xmlns:p14="http://schemas.microsoft.com/office/powerpoint/2010/main" val="208718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548674" y="381000"/>
            <a:ext cx="11541725"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Quest Diagnostics PSC location </a:t>
            </a:r>
            <a:r>
              <a:rPr lang="en-US" altLang="en-US" sz="1200" dirty="0">
                <a:solidFill>
                  <a:srgbClr val="63666A"/>
                </a:solidFill>
              </a:rPr>
              <a:t>where you’d like to complete your screening</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Note: To search for PSC locations in other areas than your home zip code, simply change the zip code</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Continue </a:t>
            </a:r>
            <a:r>
              <a:rPr lang="en-US" altLang="en-US" sz="1200" dirty="0">
                <a:solidFill>
                  <a:srgbClr val="63666A"/>
                </a:solidFill>
              </a:rPr>
              <a:t>button</a:t>
            </a:r>
          </a:p>
        </p:txBody>
      </p:sp>
      <p:grpSp>
        <p:nvGrpSpPr>
          <p:cNvPr id="2" name="Group 1">
            <a:extLst>
              <a:ext uri="{FF2B5EF4-FFF2-40B4-BE49-F238E27FC236}">
                <a16:creationId xmlns:a16="http://schemas.microsoft.com/office/drawing/2014/main" id="{01F5C193-7AED-455D-AD98-BDE8A6B8C246}"/>
              </a:ext>
            </a:extLst>
          </p:cNvPr>
          <p:cNvGrpSpPr/>
          <p:nvPr/>
        </p:nvGrpSpPr>
        <p:grpSpPr>
          <a:xfrm>
            <a:off x="2587811" y="1447800"/>
            <a:ext cx="7592495" cy="5284788"/>
            <a:chOff x="304800" y="1447800"/>
            <a:chExt cx="7592495" cy="5284788"/>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7592495" cy="5284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1077F0A5-098D-4106-8490-7C192C974E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336395" y="15240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8892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660400" y="358852"/>
            <a:ext cx="123444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07" indent="-171430">
              <a:spcBef>
                <a:spcPct val="20000"/>
              </a:spcBef>
              <a:buFont typeface="Arial" panose="020B0604020202020204" pitchFamily="34" charset="0"/>
              <a:buChar char="•"/>
            </a:pPr>
            <a:r>
              <a:rPr lang="en-US" altLang="en-US" sz="1200" dirty="0">
                <a:solidFill>
                  <a:srgbClr val="63666A"/>
                </a:solidFill>
              </a:rPr>
              <a:t>Click the calendar icon to choose a date for your screening</a:t>
            </a:r>
          </a:p>
          <a:p>
            <a:pPr marL="914369" lvl="1" indent="-171430">
              <a:spcBef>
                <a:spcPct val="20000"/>
              </a:spcBef>
              <a:buFont typeface="Arial" panose="020B0604020202020204" pitchFamily="34" charset="0"/>
              <a:buChar char="•"/>
            </a:pPr>
            <a:r>
              <a:rPr lang="en-US" sz="1200" dirty="0">
                <a:solidFill>
                  <a:srgbClr val="63666A"/>
                </a:solidFill>
              </a:rPr>
              <a:t>Even if you choose “Walk-in,” when you arrive at the PSC you may be asked to select a service time upon check-in. To guarantee availability at a time that works for you, please schedule an appointment.</a:t>
            </a:r>
            <a:endParaRPr lang="en-US" altLang="en-US" sz="1200" dirty="0">
              <a:solidFill>
                <a:srgbClr val="63666A"/>
              </a:solidFill>
            </a:endParaRPr>
          </a:p>
          <a:p>
            <a:pPr marL="261907" indent="-171430">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Time</a:t>
            </a:r>
            <a:r>
              <a:rPr lang="en-US" altLang="en-US" sz="1200" dirty="0">
                <a:solidFill>
                  <a:srgbClr val="63666A"/>
                </a:solidFill>
              </a:rPr>
              <a:t> you would like to complete your screening. </a:t>
            </a:r>
            <a:r>
              <a:rPr lang="en-US" altLang="en-US" sz="1200" b="1" i="1" dirty="0">
                <a:solidFill>
                  <a:srgbClr val="63666A"/>
                </a:solidFill>
              </a:rPr>
              <a:t>Note: Unavailable times will not display</a:t>
            </a:r>
          </a:p>
          <a:p>
            <a:pPr marL="261907" indent="-171430">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Continue </a:t>
            </a:r>
            <a:r>
              <a:rPr lang="en-US" altLang="en-US" sz="1200" dirty="0">
                <a:solidFill>
                  <a:srgbClr val="63666A"/>
                </a:solidFill>
              </a:rPr>
              <a:t>button</a:t>
            </a:r>
          </a:p>
        </p:txBody>
      </p:sp>
      <p:sp>
        <p:nvSpPr>
          <p:cNvPr id="3" name="Rectangle 2">
            <a:extLst>
              <a:ext uri="{FF2B5EF4-FFF2-40B4-BE49-F238E27FC236}">
                <a16:creationId xmlns:a16="http://schemas.microsoft.com/office/drawing/2014/main" id="{D3AFF1F9-3ACA-421B-8F76-D5418AF5F26F}"/>
              </a:ext>
            </a:extLst>
          </p:cNvPr>
          <p:cNvSpPr/>
          <p:nvPr/>
        </p:nvSpPr>
        <p:spPr bwMode="auto">
          <a:xfrm>
            <a:off x="6451600" y="4191000"/>
            <a:ext cx="25146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99DDA9B9-C996-48B6-86F9-71D0FBDFA573}"/>
              </a:ext>
            </a:extLst>
          </p:cNvPr>
          <p:cNvGrpSpPr/>
          <p:nvPr/>
        </p:nvGrpSpPr>
        <p:grpSpPr>
          <a:xfrm>
            <a:off x="2587811" y="1791379"/>
            <a:ext cx="8080174" cy="5622169"/>
            <a:chOff x="530426" y="1791378"/>
            <a:chExt cx="8080174" cy="5622169"/>
          </a:xfrm>
        </p:grpSpPr>
        <p:grpSp>
          <p:nvGrpSpPr>
            <p:cNvPr id="2" name="Group 1"/>
            <p:cNvGrpSpPr/>
            <p:nvPr/>
          </p:nvGrpSpPr>
          <p:grpSpPr>
            <a:xfrm>
              <a:off x="533400" y="1791378"/>
              <a:ext cx="8077200" cy="5622169"/>
              <a:chOff x="277091" y="1279090"/>
              <a:chExt cx="7342909" cy="4960737"/>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1" y="1279090"/>
                <a:ext cx="7342909" cy="4960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81199"/>
                <a:ext cx="5715000" cy="339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a:extLst>
                <a:ext uri="{FF2B5EF4-FFF2-40B4-BE49-F238E27FC236}">
                  <a16:creationId xmlns:a16="http://schemas.microsoft.com/office/drawing/2014/main" id="{B285C731-3818-4663-AB59-5487847D99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530426" y="1947329"/>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678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310036"/>
            <a:ext cx="125730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07" indent="-171430">
              <a:spcBef>
                <a:spcPct val="20000"/>
              </a:spcBef>
              <a:buFont typeface="Arial" panose="020B0604020202020204" pitchFamily="34" charset="0"/>
              <a:buChar char="•"/>
            </a:pPr>
            <a:r>
              <a:rPr lang="en-US" altLang="en-US" sz="1200" dirty="0">
                <a:solidFill>
                  <a:srgbClr val="63666A"/>
                </a:solidFill>
              </a:rPr>
              <a:t>Verify that all the appointment details shown on the screen are accurate</a:t>
            </a:r>
          </a:p>
          <a:p>
            <a:pPr marL="261907" indent="-171430">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Confirm</a:t>
            </a:r>
            <a:r>
              <a:rPr lang="en-US" altLang="en-US" sz="1200" dirty="0">
                <a:solidFill>
                  <a:srgbClr val="63666A"/>
                </a:solidFill>
              </a:rPr>
              <a:t> button</a:t>
            </a:r>
          </a:p>
          <a:p>
            <a:pPr marL="914294" lvl="1" indent="-171430">
              <a:spcBef>
                <a:spcPct val="20000"/>
              </a:spcBef>
              <a:buFont typeface="Arial" panose="020B0604020202020204" pitchFamily="34" charset="0"/>
              <a:buChar char="•"/>
            </a:pPr>
            <a:r>
              <a:rPr lang="en-US" altLang="en-US" sz="1200" dirty="0">
                <a:solidFill>
                  <a:srgbClr val="63666A"/>
                </a:solidFill>
              </a:rPr>
              <a:t>NOTE: Your appointment is </a:t>
            </a:r>
            <a:r>
              <a:rPr lang="en-US" altLang="en-US" sz="1200" b="1" dirty="0">
                <a:solidFill>
                  <a:srgbClr val="63666A"/>
                </a:solidFill>
              </a:rPr>
              <a:t>not scheduled </a:t>
            </a:r>
            <a:r>
              <a:rPr lang="en-US" altLang="en-US" sz="1200" dirty="0">
                <a:solidFill>
                  <a:srgbClr val="63666A"/>
                </a:solidFill>
              </a:rPr>
              <a:t>until you select the green </a:t>
            </a:r>
            <a:r>
              <a:rPr lang="en-US" altLang="en-US" sz="1200" b="1" dirty="0">
                <a:solidFill>
                  <a:srgbClr val="63666A"/>
                </a:solidFill>
              </a:rPr>
              <a:t>Confirm</a:t>
            </a:r>
            <a:r>
              <a:rPr lang="en-US" altLang="en-US" sz="1200" dirty="0">
                <a:solidFill>
                  <a:srgbClr val="63666A"/>
                </a:solidFill>
              </a:rPr>
              <a:t> button</a:t>
            </a:r>
          </a:p>
        </p:txBody>
      </p:sp>
      <p:grpSp>
        <p:nvGrpSpPr>
          <p:cNvPr id="3" name="Group 2">
            <a:extLst>
              <a:ext uri="{FF2B5EF4-FFF2-40B4-BE49-F238E27FC236}">
                <a16:creationId xmlns:a16="http://schemas.microsoft.com/office/drawing/2014/main" id="{2A0A0702-0227-4F54-9A1A-43E7B6E09E58}"/>
              </a:ext>
            </a:extLst>
          </p:cNvPr>
          <p:cNvGrpSpPr/>
          <p:nvPr/>
        </p:nvGrpSpPr>
        <p:grpSpPr>
          <a:xfrm>
            <a:off x="2587812" y="1447800"/>
            <a:ext cx="7909047" cy="4529030"/>
            <a:chOff x="304801" y="1447802"/>
            <a:chExt cx="7909047" cy="4529030"/>
          </a:xfrm>
        </p:grpSpPr>
        <p:grpSp>
          <p:nvGrpSpPr>
            <p:cNvPr id="2" name="Group 1"/>
            <p:cNvGrpSpPr/>
            <p:nvPr/>
          </p:nvGrpSpPr>
          <p:grpSpPr>
            <a:xfrm>
              <a:off x="304801" y="1447802"/>
              <a:ext cx="7909047" cy="4529030"/>
              <a:chOff x="277091" y="1277472"/>
              <a:chExt cx="7190043" cy="3996203"/>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596"/>
              <a:stretch/>
            </p:blipFill>
            <p:spPr bwMode="auto">
              <a:xfrm>
                <a:off x="277091" y="1277472"/>
                <a:ext cx="7190043" cy="361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84375"/>
                <a:ext cx="5638800" cy="328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 name="Picture 2">
              <a:extLst>
                <a:ext uri="{FF2B5EF4-FFF2-40B4-BE49-F238E27FC236}">
                  <a16:creationId xmlns:a16="http://schemas.microsoft.com/office/drawing/2014/main" id="{5138ED86-5F26-4486-911B-8708A1A0F6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330821" y="1606229"/>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6981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55452" y="511256"/>
            <a:ext cx="128778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07" indent="-171430">
              <a:spcBef>
                <a:spcPct val="20000"/>
              </a:spcBef>
              <a:buFont typeface="Arial" panose="020B0604020202020204" pitchFamily="34" charset="0"/>
              <a:buChar char="•"/>
            </a:pPr>
            <a:r>
              <a:rPr lang="en-US" altLang="en-US" sz="1200" dirty="0">
                <a:solidFill>
                  <a:srgbClr val="63666A"/>
                </a:solidFill>
              </a:rPr>
              <a:t>Once your appointment has been scheduled you will arrive at the </a:t>
            </a:r>
            <a:r>
              <a:rPr lang="en-US" altLang="en-US" sz="1200" b="1" dirty="0">
                <a:solidFill>
                  <a:srgbClr val="63666A"/>
                </a:solidFill>
              </a:rPr>
              <a:t>Confirmation </a:t>
            </a:r>
            <a:r>
              <a:rPr lang="en-US" altLang="en-US" sz="1200" dirty="0">
                <a:solidFill>
                  <a:srgbClr val="63666A"/>
                </a:solidFill>
              </a:rPr>
              <a:t>screen</a:t>
            </a:r>
          </a:p>
          <a:p>
            <a:pPr marL="261907" indent="-171430">
              <a:spcBef>
                <a:spcPct val="20000"/>
              </a:spcBef>
              <a:buFont typeface="Arial" panose="020B0604020202020204" pitchFamily="34" charset="0"/>
              <a:buChar char="•"/>
            </a:pPr>
            <a:r>
              <a:rPr lang="en-US" altLang="en-US" sz="1200" dirty="0">
                <a:solidFill>
                  <a:srgbClr val="63666A"/>
                </a:solidFill>
              </a:rPr>
              <a:t>You can download your Order Requisition by selecting </a:t>
            </a:r>
            <a:r>
              <a:rPr lang="en-US" altLang="en-US" sz="1200" b="1" dirty="0">
                <a:solidFill>
                  <a:srgbClr val="63666A"/>
                </a:solidFill>
              </a:rPr>
              <a:t>Print Order Requisition </a:t>
            </a:r>
            <a:r>
              <a:rPr lang="en-US" altLang="en-US" sz="1200" dirty="0">
                <a:solidFill>
                  <a:srgbClr val="63666A"/>
                </a:solidFill>
              </a:rPr>
              <a:t>on the left side of the screen</a:t>
            </a:r>
          </a:p>
          <a:p>
            <a:pPr marL="261907" indent="-171430">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Back to Dashboard </a:t>
            </a:r>
            <a:r>
              <a:rPr lang="en-US" altLang="en-US" sz="1200" dirty="0">
                <a:solidFill>
                  <a:srgbClr val="63666A"/>
                </a:solidFill>
              </a:rPr>
              <a:t>link to return to the dashboard</a:t>
            </a:r>
          </a:p>
        </p:txBody>
      </p:sp>
      <p:sp>
        <p:nvSpPr>
          <p:cNvPr id="2" name="Rectangle 1"/>
          <p:cNvSpPr/>
          <p:nvPr/>
        </p:nvSpPr>
        <p:spPr bwMode="auto">
          <a:xfrm>
            <a:off x="4013200" y="4114800"/>
            <a:ext cx="1371600" cy="171450"/>
          </a:xfrm>
          <a:prstGeom prst="rect">
            <a:avLst/>
          </a:prstGeom>
          <a:solidFill>
            <a:schemeClr val="bg1"/>
          </a:solidFill>
          <a:ln w="9525" cap="flat" cmpd="sng" algn="ctr">
            <a:noFill/>
            <a:prstDash val="solid"/>
            <a:round/>
            <a:headEnd type="none" w="med" len="med"/>
            <a:tailEnd type="none" w="med" len="med"/>
          </a:ln>
          <a:effectLst/>
        </p:spPr>
        <p:txBody>
          <a:bodyPr vert="horz" wrap="square" lIns="91429" tIns="45715" rIns="91429" bIns="45715" numCol="1" rtlCol="0" anchor="t" anchorCtr="0" compatLnSpc="1">
            <a:prstTxWarp prst="textNoShape">
              <a:avLst/>
            </a:prstTxWarp>
          </a:bodyPr>
          <a:lstStyle/>
          <a:p>
            <a:endParaRPr lang="en-US">
              <a:solidFill>
                <a:srgbClr val="000000"/>
              </a:solidFill>
            </a:endParaRPr>
          </a:p>
        </p:txBody>
      </p:sp>
      <p:grpSp>
        <p:nvGrpSpPr>
          <p:cNvPr id="5" name="Group 4">
            <a:extLst>
              <a:ext uri="{FF2B5EF4-FFF2-40B4-BE49-F238E27FC236}">
                <a16:creationId xmlns:a16="http://schemas.microsoft.com/office/drawing/2014/main" id="{785A13EE-3198-4552-B528-26369D862AE0}"/>
              </a:ext>
            </a:extLst>
          </p:cNvPr>
          <p:cNvGrpSpPr/>
          <p:nvPr/>
        </p:nvGrpSpPr>
        <p:grpSpPr>
          <a:xfrm>
            <a:off x="2412703" y="1585636"/>
            <a:ext cx="8763299" cy="4601129"/>
            <a:chOff x="381000" y="1524000"/>
            <a:chExt cx="8763299" cy="4601129"/>
          </a:xfrm>
        </p:grpSpPr>
        <p:grpSp>
          <p:nvGrpSpPr>
            <p:cNvPr id="3" name="Group 2"/>
            <p:cNvGrpSpPr/>
            <p:nvPr/>
          </p:nvGrpSpPr>
          <p:grpSpPr>
            <a:xfrm>
              <a:off x="381000" y="1524000"/>
              <a:ext cx="8763299" cy="4601129"/>
              <a:chOff x="277091" y="1274179"/>
              <a:chExt cx="7966635" cy="4059820"/>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0644"/>
              <a:stretch/>
            </p:blipFill>
            <p:spPr bwMode="auto">
              <a:xfrm>
                <a:off x="277091" y="1274179"/>
                <a:ext cx="7966635" cy="3732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4763"/>
              <a:stretch/>
            </p:blipFill>
            <p:spPr bwMode="auto">
              <a:xfrm>
                <a:off x="457199" y="1910464"/>
                <a:ext cx="7482050" cy="342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a:extLst>
                <a:ext uri="{FF2B5EF4-FFF2-40B4-BE49-F238E27FC236}">
                  <a16:creationId xmlns:a16="http://schemas.microsoft.com/office/drawing/2014/main" id="{95207575-87E5-4B3C-88E0-1DB3F37160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549382" y="1647271"/>
              <a:ext cx="2588872" cy="39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5245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04904" y="377631"/>
            <a:ext cx="12752295" cy="101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07" indent="-171430">
              <a:spcBef>
                <a:spcPct val="20000"/>
              </a:spcBef>
              <a:buFont typeface="Arial" panose="020B0604020202020204" pitchFamily="34" charset="0"/>
              <a:buChar char="•"/>
            </a:pPr>
            <a:r>
              <a:rPr lang="en-US" altLang="en-US" sz="1200" dirty="0">
                <a:solidFill>
                  <a:srgbClr val="63666A"/>
                </a:solidFill>
              </a:rPr>
              <a:t>On the dashboard, you will be able to see your scheduled appointment</a:t>
            </a:r>
          </a:p>
          <a:p>
            <a:pPr marL="261907" indent="-171430">
              <a:spcBef>
                <a:spcPct val="20000"/>
              </a:spcBef>
              <a:buFont typeface="Arial" panose="020B0604020202020204" pitchFamily="34" charset="0"/>
              <a:buChar char="•"/>
            </a:pPr>
            <a:r>
              <a:rPr lang="en-US" altLang="en-US" sz="1200" dirty="0">
                <a:solidFill>
                  <a:srgbClr val="63666A"/>
                </a:solidFill>
              </a:rPr>
              <a:t>You can select the green </a:t>
            </a:r>
            <a:r>
              <a:rPr lang="en-US" altLang="en-US" sz="1200" b="1" dirty="0">
                <a:solidFill>
                  <a:srgbClr val="63666A"/>
                </a:solidFill>
              </a:rPr>
              <a:t>Download to Calendar </a:t>
            </a:r>
            <a:r>
              <a:rPr lang="en-US" altLang="en-US" sz="1200" dirty="0">
                <a:solidFill>
                  <a:srgbClr val="63666A"/>
                </a:solidFill>
              </a:rPr>
              <a:t>link to add the appointment to your calendar</a:t>
            </a:r>
          </a:p>
          <a:p>
            <a:pPr marL="261907" indent="-171430">
              <a:spcBef>
                <a:spcPct val="20000"/>
              </a:spcBef>
              <a:buFont typeface="Arial" panose="020B0604020202020204" pitchFamily="34" charset="0"/>
              <a:buChar char="•"/>
            </a:pPr>
            <a:r>
              <a:rPr lang="en-US" altLang="en-US" sz="1200" dirty="0">
                <a:solidFill>
                  <a:srgbClr val="63666A"/>
                </a:solidFill>
              </a:rPr>
              <a:t>If needed, you can also use the green buttons to cancel or reschedule your appointment</a:t>
            </a:r>
          </a:p>
          <a:p>
            <a:pPr marL="261907" indent="-171430">
              <a:spcBef>
                <a:spcPct val="20000"/>
              </a:spcBef>
              <a:buFont typeface="Arial" panose="020B0604020202020204" pitchFamily="34" charset="0"/>
              <a:buChar char="•"/>
            </a:pPr>
            <a:r>
              <a:rPr lang="en-US" altLang="en-US" sz="1200" dirty="0">
                <a:solidFill>
                  <a:srgbClr val="63666A"/>
                </a:solidFill>
              </a:rPr>
              <a:t>Selecting the </a:t>
            </a:r>
            <a:r>
              <a:rPr lang="en-US" altLang="en-US" sz="1200" b="1" dirty="0">
                <a:solidFill>
                  <a:srgbClr val="63666A"/>
                </a:solidFill>
              </a:rPr>
              <a:t>Need more appointment information?</a:t>
            </a:r>
            <a:r>
              <a:rPr lang="en-US" altLang="en-US" sz="1200" dirty="0">
                <a:solidFill>
                  <a:srgbClr val="63666A"/>
                </a:solidFill>
              </a:rPr>
              <a:t> link will take you back to the appointment confirmation page</a:t>
            </a:r>
          </a:p>
          <a:p>
            <a:pPr marL="261907" indent="-171430">
              <a:spcBef>
                <a:spcPct val="20000"/>
              </a:spcBef>
              <a:buFont typeface="Arial" panose="020B0604020202020204" pitchFamily="34" charset="0"/>
              <a:buChar char="•"/>
            </a:pPr>
            <a:endParaRPr lang="en-US" altLang="en-US" sz="1200" b="1" dirty="0">
              <a:solidFill>
                <a:srgbClr val="63666A"/>
              </a:solidFill>
            </a:endParaRPr>
          </a:p>
        </p:txBody>
      </p:sp>
      <p:sp>
        <p:nvSpPr>
          <p:cNvPr id="2" name="Rectangle 1"/>
          <p:cNvSpPr/>
          <p:nvPr/>
        </p:nvSpPr>
        <p:spPr bwMode="auto">
          <a:xfrm>
            <a:off x="4013200" y="4114800"/>
            <a:ext cx="1371600" cy="171450"/>
          </a:xfrm>
          <a:prstGeom prst="rect">
            <a:avLst/>
          </a:prstGeom>
          <a:solidFill>
            <a:schemeClr val="bg1"/>
          </a:solidFill>
          <a:ln w="9525" cap="flat" cmpd="sng" algn="ctr">
            <a:noFill/>
            <a:prstDash val="solid"/>
            <a:round/>
            <a:headEnd type="none" w="med" len="med"/>
            <a:tailEnd type="none" w="med" len="med"/>
          </a:ln>
          <a:effectLst/>
        </p:spPr>
        <p:txBody>
          <a:bodyPr vert="horz" wrap="square" lIns="91429" tIns="45715" rIns="91429" bIns="45715" numCol="1" rtlCol="0" anchor="t" anchorCtr="0" compatLnSpc="1">
            <a:prstTxWarp prst="textNoShape">
              <a:avLst/>
            </a:prstTxWarp>
          </a:bodyPr>
          <a:lstStyle/>
          <a:p>
            <a:endParaRPr lang="en-US">
              <a:solidFill>
                <a:srgbClr val="000000"/>
              </a:solidFill>
            </a:endParaRPr>
          </a:p>
        </p:txBody>
      </p:sp>
      <p:grpSp>
        <p:nvGrpSpPr>
          <p:cNvPr id="4" name="Group 3">
            <a:extLst>
              <a:ext uri="{FF2B5EF4-FFF2-40B4-BE49-F238E27FC236}">
                <a16:creationId xmlns:a16="http://schemas.microsoft.com/office/drawing/2014/main" id="{498C08FD-2D39-42F0-8D36-5813B949DC39}"/>
              </a:ext>
            </a:extLst>
          </p:cNvPr>
          <p:cNvGrpSpPr/>
          <p:nvPr/>
        </p:nvGrpSpPr>
        <p:grpSpPr>
          <a:xfrm>
            <a:off x="2641600" y="1683940"/>
            <a:ext cx="8112498" cy="4861719"/>
            <a:chOff x="304800" y="1447801"/>
            <a:chExt cx="8112498" cy="4861719"/>
          </a:xfrm>
        </p:grpSpPr>
        <p:grpSp>
          <p:nvGrpSpPr>
            <p:cNvPr id="3" name="Group 2"/>
            <p:cNvGrpSpPr/>
            <p:nvPr/>
          </p:nvGrpSpPr>
          <p:grpSpPr>
            <a:xfrm>
              <a:off x="304800" y="1447801"/>
              <a:ext cx="8112498" cy="4861719"/>
              <a:chOff x="277091" y="1277471"/>
              <a:chExt cx="7374998" cy="4289752"/>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902"/>
              <a:stretch/>
            </p:blipFill>
            <p:spPr bwMode="auto">
              <a:xfrm>
                <a:off x="277091" y="1277471"/>
                <a:ext cx="7374998" cy="428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945350"/>
                <a:ext cx="5715000" cy="196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a:extLst>
                <a:ext uri="{FF2B5EF4-FFF2-40B4-BE49-F238E27FC236}">
                  <a16:creationId xmlns:a16="http://schemas.microsoft.com/office/drawing/2014/main" id="{0105731B-21E4-42F3-B7AD-EE68B7C02B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357078" y="1545649"/>
              <a:ext cx="2690922" cy="41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9429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02893" y="985977"/>
            <a:ext cx="9554214"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r>
              <a:rPr lang="en-US" altLang="en-US" sz="1400" b="1" dirty="0"/>
              <a:t>How to schedule a screening at an on-site event</a:t>
            </a:r>
          </a:p>
        </p:txBody>
      </p:sp>
      <p:sp>
        <p:nvSpPr>
          <p:cNvPr id="2077" name="Rectangle 5"/>
          <p:cNvSpPr>
            <a:spLocks noChangeArrowheads="1"/>
          </p:cNvSpPr>
          <p:nvPr/>
        </p:nvSpPr>
        <p:spPr bwMode="auto">
          <a:xfrm>
            <a:off x="373469" y="1430286"/>
            <a:ext cx="13006707" cy="129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r>
              <a:rPr lang="en-US" sz="1200" dirty="0">
                <a:solidFill>
                  <a:srgbClr val="63666A"/>
                </a:solidFill>
              </a:rPr>
              <a:t>Visit </a:t>
            </a:r>
            <a:r>
              <a:rPr lang="en-US" sz="1200" dirty="0">
                <a:solidFill>
                  <a:srgbClr val="4C7637"/>
                </a:solidFill>
                <a:hlinkClick r:id="rId2">
                  <a:extLst>
                    <a:ext uri="{A12FA001-AC4F-418D-AE19-62706E023703}">
                      <ahyp:hlinkClr xmlns:ahyp="http://schemas.microsoft.com/office/drawing/2018/hyperlinkcolor" val="tx"/>
                    </a:ext>
                  </a:extLst>
                </a:hlinkClick>
              </a:rPr>
              <a:t>My.QuestForHealth.com</a:t>
            </a:r>
            <a:endParaRPr lang="en-US" sz="1200" dirty="0">
              <a:solidFill>
                <a:srgbClr val="63666A"/>
              </a:solidFill>
            </a:endParaRPr>
          </a:p>
          <a:p>
            <a:pPr marL="171450" indent="-171450" eaLnBrk="1" hangingPunct="1">
              <a:spcBef>
                <a:spcPct val="20000"/>
              </a:spcBef>
              <a:buFont typeface="Arial" charset="0"/>
              <a:buChar char="•"/>
              <a:defRPr/>
            </a:pPr>
            <a:r>
              <a:rPr lang="en-US" sz="1200" dirty="0">
                <a:solidFill>
                  <a:srgbClr val="63666A"/>
                </a:solidFill>
              </a:rPr>
              <a:t>If you’ve already established an account, use the </a:t>
            </a:r>
            <a:r>
              <a:rPr lang="en-US" sz="1200" b="1" dirty="0">
                <a:solidFill>
                  <a:srgbClr val="63666A"/>
                </a:solidFill>
              </a:rPr>
              <a:t>Log In</a:t>
            </a:r>
            <a:r>
              <a:rPr lang="en-US" sz="1200" dirty="0">
                <a:solidFill>
                  <a:srgbClr val="63666A"/>
                </a:solidFill>
              </a:rPr>
              <a:t> area to enter your </a:t>
            </a:r>
            <a:r>
              <a:rPr lang="en-US" sz="1200" b="1" dirty="0">
                <a:solidFill>
                  <a:srgbClr val="63666A"/>
                </a:solidFill>
              </a:rPr>
              <a:t>username</a:t>
            </a:r>
            <a:r>
              <a:rPr lang="en-US" sz="1200" dirty="0">
                <a:solidFill>
                  <a:srgbClr val="63666A"/>
                </a:solidFill>
              </a:rPr>
              <a:t> and </a:t>
            </a:r>
            <a:r>
              <a:rPr lang="en-US" sz="1200" b="1" dirty="0">
                <a:solidFill>
                  <a:srgbClr val="63666A"/>
                </a:solidFill>
              </a:rPr>
              <a:t>password</a:t>
            </a:r>
            <a:r>
              <a:rPr lang="en-US" sz="1200" dirty="0">
                <a:solidFill>
                  <a:srgbClr val="63666A"/>
                </a:solidFill>
              </a:rPr>
              <a:t> and select the green </a:t>
            </a:r>
            <a:r>
              <a:rPr lang="en-US" sz="1200" b="1" dirty="0">
                <a:solidFill>
                  <a:srgbClr val="63666A"/>
                </a:solidFill>
              </a:rPr>
              <a:t>Log In</a:t>
            </a:r>
            <a:r>
              <a:rPr lang="en-US" sz="1200" dirty="0">
                <a:solidFill>
                  <a:srgbClr val="63666A"/>
                </a:solidFill>
              </a:rPr>
              <a:t> button</a:t>
            </a:r>
          </a:p>
          <a:p>
            <a:pPr marL="628650" lvl="1" indent="-171450" eaLnBrk="1" hangingPunct="1">
              <a:spcBef>
                <a:spcPct val="20000"/>
              </a:spcBef>
              <a:buFont typeface="Arial" charset="0"/>
              <a:buChar char="•"/>
              <a:defRPr/>
            </a:pPr>
            <a:r>
              <a:rPr lang="en-US" sz="1200" dirty="0">
                <a:solidFill>
                  <a:srgbClr val="63666A"/>
                </a:solidFill>
              </a:rPr>
              <a:t>If you’ve forgotten your login information, use the </a:t>
            </a:r>
            <a:r>
              <a:rPr lang="en-US" sz="1200" b="1" dirty="0">
                <a:solidFill>
                  <a:srgbClr val="63666A"/>
                </a:solidFill>
              </a:rPr>
              <a:t>password</a:t>
            </a:r>
            <a:r>
              <a:rPr lang="en-US" sz="1200" dirty="0">
                <a:solidFill>
                  <a:srgbClr val="63666A"/>
                </a:solidFill>
              </a:rPr>
              <a:t> link to reset your password or the </a:t>
            </a:r>
            <a:r>
              <a:rPr lang="en-US" sz="1200" b="1" dirty="0">
                <a:solidFill>
                  <a:srgbClr val="63666A"/>
                </a:solidFill>
              </a:rPr>
              <a:t>username</a:t>
            </a:r>
            <a:r>
              <a:rPr lang="en-US" sz="1200" dirty="0">
                <a:solidFill>
                  <a:srgbClr val="63666A"/>
                </a:solidFill>
              </a:rPr>
              <a:t> link to retrieve your username </a:t>
            </a:r>
          </a:p>
          <a:p>
            <a:pPr marL="171450" indent="-171450" eaLnBrk="1" hangingPunct="1">
              <a:spcBef>
                <a:spcPct val="20000"/>
              </a:spcBef>
              <a:buFont typeface="Arial" charset="0"/>
              <a:buChar char="•"/>
              <a:defRPr/>
            </a:pPr>
            <a:r>
              <a:rPr lang="en-US" sz="1200" dirty="0">
                <a:solidFill>
                  <a:srgbClr val="63666A"/>
                </a:solidFill>
              </a:rPr>
              <a:t>If you’ve never registered on the site to establish an account, use the </a:t>
            </a:r>
            <a:r>
              <a:rPr lang="en-US" sz="1200" b="1" dirty="0">
                <a:solidFill>
                  <a:srgbClr val="63666A"/>
                </a:solidFill>
              </a:rPr>
              <a:t>Create Account </a:t>
            </a:r>
            <a:r>
              <a:rPr lang="en-US" sz="1200" dirty="0">
                <a:solidFill>
                  <a:srgbClr val="63666A"/>
                </a:solidFill>
              </a:rPr>
              <a:t>area</a:t>
            </a:r>
          </a:p>
          <a:p>
            <a:pPr marL="171450" indent="-171450" eaLnBrk="1" hangingPunct="1">
              <a:spcBef>
                <a:spcPct val="20000"/>
              </a:spcBef>
              <a:buFont typeface="Arial" charset="0"/>
              <a:buChar char="•"/>
              <a:defRPr/>
            </a:pPr>
            <a:r>
              <a:rPr lang="en-US" sz="1200" dirty="0">
                <a:solidFill>
                  <a:srgbClr val="63666A"/>
                </a:solidFill>
              </a:rPr>
              <a:t>After logging in or registering, you will be taken to the dashboard</a:t>
            </a:r>
          </a:p>
        </p:txBody>
      </p:sp>
      <p:sp>
        <p:nvSpPr>
          <p:cNvPr id="23" name="Rectangle 5"/>
          <p:cNvSpPr>
            <a:spLocks noChangeArrowheads="1"/>
          </p:cNvSpPr>
          <p:nvPr/>
        </p:nvSpPr>
        <p:spPr bwMode="auto">
          <a:xfrm>
            <a:off x="2184404" y="4833776"/>
            <a:ext cx="7286999" cy="35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endParaRPr lang="en-US" sz="1000" dirty="0">
              <a:solidFill>
                <a:srgbClr val="63666A"/>
              </a:solidFill>
            </a:endParaRPr>
          </a:p>
        </p:txBody>
      </p:sp>
      <p:pic>
        <p:nvPicPr>
          <p:cNvPr id="10" name="Picture 9">
            <a:extLst>
              <a:ext uri="{FF2B5EF4-FFF2-40B4-BE49-F238E27FC236}">
                <a16:creationId xmlns:a16="http://schemas.microsoft.com/office/drawing/2014/main" id="{ED15243F-79F0-4099-8FAB-E52981A958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3200" y="146051"/>
            <a:ext cx="1777164" cy="844550"/>
          </a:xfrm>
          <a:prstGeom prst="rect">
            <a:avLst/>
          </a:prstGeom>
        </p:spPr>
      </p:pic>
      <p:grpSp>
        <p:nvGrpSpPr>
          <p:cNvPr id="3" name="Group 2">
            <a:extLst>
              <a:ext uri="{FF2B5EF4-FFF2-40B4-BE49-F238E27FC236}">
                <a16:creationId xmlns:a16="http://schemas.microsoft.com/office/drawing/2014/main" id="{4D62CC23-D631-4B8A-93FD-BB91C0191787}"/>
              </a:ext>
            </a:extLst>
          </p:cNvPr>
          <p:cNvGrpSpPr/>
          <p:nvPr/>
        </p:nvGrpSpPr>
        <p:grpSpPr>
          <a:xfrm>
            <a:off x="3979785" y="2743200"/>
            <a:ext cx="5794074" cy="4077254"/>
            <a:chOff x="610905" y="3240700"/>
            <a:chExt cx="5794074" cy="4077254"/>
          </a:xfrm>
        </p:grpSpPr>
        <p:grpSp>
          <p:nvGrpSpPr>
            <p:cNvPr id="2" name="Group 1">
              <a:extLst>
                <a:ext uri="{FF2B5EF4-FFF2-40B4-BE49-F238E27FC236}">
                  <a16:creationId xmlns:a16="http://schemas.microsoft.com/office/drawing/2014/main" id="{28107A5F-9A65-4C4F-BD57-76B5B23CF315}"/>
                </a:ext>
              </a:extLst>
            </p:cNvPr>
            <p:cNvGrpSpPr/>
            <p:nvPr/>
          </p:nvGrpSpPr>
          <p:grpSpPr>
            <a:xfrm>
              <a:off x="610905" y="3240700"/>
              <a:ext cx="5794074" cy="4077254"/>
              <a:chOff x="610905" y="3240700"/>
              <a:chExt cx="5794074" cy="4077254"/>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905" y="3240700"/>
                <a:ext cx="5794074" cy="407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A screenshot of a cell phone&#10;&#10;Description automatically generated">
                <a:extLst>
                  <a:ext uri="{FF2B5EF4-FFF2-40B4-BE49-F238E27FC236}">
                    <a16:creationId xmlns:a16="http://schemas.microsoft.com/office/drawing/2014/main" id="{2C97418E-9760-4727-B58E-7189E29BDFF9}"/>
                  </a:ext>
                </a:extLst>
              </p:cNvPr>
              <p:cNvPicPr>
                <a:picLocks noChangeAspect="1"/>
              </p:cNvPicPr>
              <p:nvPr/>
            </p:nvPicPr>
            <p:blipFill rotWithShape="1">
              <a:blip r:embed="rId5">
                <a:extLst>
                  <a:ext uri="{28A0092B-C50C-407E-A947-70E740481C1C}">
                    <a14:useLocalDpi xmlns:a14="http://schemas.microsoft.com/office/drawing/2010/main" val="0"/>
                  </a:ext>
                </a:extLst>
              </a:blip>
              <a:srcRect l="23752" t="82694" r="54278" b="500"/>
              <a:stretch/>
            </p:blipFill>
            <p:spPr>
              <a:xfrm>
                <a:off x="3200400" y="6388699"/>
                <a:ext cx="2102232" cy="770743"/>
              </a:xfrm>
              <a:prstGeom prst="rect">
                <a:avLst/>
              </a:prstGeom>
            </p:spPr>
          </p:pic>
        </p:grpSp>
        <p:pic>
          <p:nvPicPr>
            <p:cNvPr id="12" name="Picture 2">
              <a:extLst>
                <a:ext uri="{FF2B5EF4-FFF2-40B4-BE49-F238E27FC236}">
                  <a16:creationId xmlns:a16="http://schemas.microsoft.com/office/drawing/2014/main" id="{8045946D-17C1-4ADA-A1D3-39A46ABB54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80" t="1391" r="61466" b="90646"/>
            <a:stretch/>
          </p:blipFill>
          <p:spPr bwMode="auto">
            <a:xfrm>
              <a:off x="610905" y="329139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a:extLst>
              <a:ext uri="{FF2B5EF4-FFF2-40B4-BE49-F238E27FC236}">
                <a16:creationId xmlns:a16="http://schemas.microsoft.com/office/drawing/2014/main" id="{D3891923-C828-8195-094B-0E1DC977D9B8}"/>
              </a:ext>
            </a:extLst>
          </p:cNvPr>
          <p:cNvSpPr/>
          <p:nvPr/>
        </p:nvSpPr>
        <p:spPr>
          <a:xfrm>
            <a:off x="298721" y="7089144"/>
            <a:ext cx="13010879" cy="477731"/>
          </a:xfrm>
          <a:prstGeom prst="rect">
            <a:avLst/>
          </a:prstGeom>
        </p:spPr>
        <p:txBody>
          <a:bodyPr wrap="square" lIns="92999" tIns="46500" rIns="92999" bIns="46500">
            <a:spAutoFit/>
          </a:bodyPr>
          <a:lstStyle/>
          <a:p>
            <a:pPr eaLnBrk="1" hangingPunct="1">
              <a:spcBef>
                <a:spcPct val="20000"/>
              </a:spcBef>
              <a:defRPr/>
            </a:pPr>
            <a:r>
              <a:rPr lang="en-US" sz="1247" b="1" dirty="0">
                <a:solidFill>
                  <a:srgbClr val="4C7637"/>
                </a:solidFill>
              </a:rPr>
              <a:t>Please note: these screenshots are based on common browser resolution; actual screens may vary due to responsive design. If you are viewing on a tablet or smartphone, the images may look different.</a:t>
            </a:r>
          </a:p>
        </p:txBody>
      </p:sp>
    </p:spTree>
    <p:extLst>
      <p:ext uri="{BB962C8B-B14F-4D97-AF65-F5344CB8AC3E}">
        <p14:creationId xmlns:p14="http://schemas.microsoft.com/office/powerpoint/2010/main" val="2879926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433087"/>
            <a:ext cx="128016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To schedule an appointment at an on-site event, in the </a:t>
            </a:r>
            <a:r>
              <a:rPr lang="en-US" altLang="en-US" sz="1200" b="1" dirty="0">
                <a:solidFill>
                  <a:srgbClr val="63666A"/>
                </a:solidFill>
              </a:rPr>
              <a:t>Wellness Screening </a:t>
            </a:r>
            <a:r>
              <a:rPr lang="en-US" altLang="en-US" sz="1200" dirty="0">
                <a:solidFill>
                  <a:srgbClr val="63666A"/>
                </a:solidFill>
              </a:rPr>
              <a:t>section, under </a:t>
            </a:r>
            <a:r>
              <a:rPr lang="en-US" altLang="en-US" sz="1200" b="1" dirty="0">
                <a:solidFill>
                  <a:srgbClr val="63666A"/>
                </a:solidFill>
              </a:rPr>
              <a:t>At an Event</a:t>
            </a:r>
            <a:r>
              <a:rPr lang="en-US" altLang="en-US" sz="1200" dirty="0">
                <a:solidFill>
                  <a:srgbClr val="63666A"/>
                </a:solidFill>
              </a:rPr>
              <a:t>, select the </a:t>
            </a:r>
            <a:r>
              <a:rPr lang="en-US" altLang="en-US" sz="1200" b="1" dirty="0">
                <a:solidFill>
                  <a:srgbClr val="63666A"/>
                </a:solidFill>
              </a:rPr>
              <a:t>Make an Appointment </a:t>
            </a:r>
            <a:r>
              <a:rPr lang="en-US" altLang="en-US" sz="1200" dirty="0">
                <a:solidFill>
                  <a:srgbClr val="63666A"/>
                </a:solidFill>
              </a:rPr>
              <a:t>button</a:t>
            </a:r>
          </a:p>
        </p:txBody>
      </p:sp>
      <p:grpSp>
        <p:nvGrpSpPr>
          <p:cNvPr id="3" name="Group 2">
            <a:extLst>
              <a:ext uri="{FF2B5EF4-FFF2-40B4-BE49-F238E27FC236}">
                <a16:creationId xmlns:a16="http://schemas.microsoft.com/office/drawing/2014/main" id="{D7F2299A-426E-48DE-9193-ED098BA1C30B}"/>
              </a:ext>
            </a:extLst>
          </p:cNvPr>
          <p:cNvGrpSpPr/>
          <p:nvPr/>
        </p:nvGrpSpPr>
        <p:grpSpPr>
          <a:xfrm>
            <a:off x="2439439" y="990600"/>
            <a:ext cx="8938721" cy="6221834"/>
            <a:chOff x="304800" y="1447800"/>
            <a:chExt cx="8938721" cy="6221834"/>
          </a:xfrm>
        </p:grpSpPr>
        <p:grpSp>
          <p:nvGrpSpPr>
            <p:cNvPr id="2" name="Group 1">
              <a:extLst>
                <a:ext uri="{FF2B5EF4-FFF2-40B4-BE49-F238E27FC236}">
                  <a16:creationId xmlns:a16="http://schemas.microsoft.com/office/drawing/2014/main" id="{CBE0E188-A563-4925-B66A-8D7031E8E406}"/>
                </a:ext>
              </a:extLst>
            </p:cNvPr>
            <p:cNvGrpSpPr/>
            <p:nvPr/>
          </p:nvGrpSpPr>
          <p:grpSpPr>
            <a:xfrm>
              <a:off x="304800" y="1447800"/>
              <a:ext cx="8938721" cy="6221834"/>
              <a:chOff x="304800" y="1447800"/>
              <a:chExt cx="8938721" cy="6221834"/>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938721" cy="622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screenshot of a cell phone&#10;&#10;Description automatically generated">
                <a:extLst>
                  <a:ext uri="{FF2B5EF4-FFF2-40B4-BE49-F238E27FC236}">
                    <a16:creationId xmlns:a16="http://schemas.microsoft.com/office/drawing/2014/main" id="{49B4DBC7-B332-44C5-A0E7-DE7C18CF6597}"/>
                  </a:ext>
                </a:extLst>
              </p:cNvPr>
              <p:cNvPicPr>
                <a:picLocks noChangeAspect="1"/>
              </p:cNvPicPr>
              <p:nvPr/>
            </p:nvPicPr>
            <p:blipFill rotWithShape="1">
              <a:blip r:embed="rId4">
                <a:extLst>
                  <a:ext uri="{28A0092B-C50C-407E-A947-70E740481C1C}">
                    <a14:useLocalDpi xmlns:a14="http://schemas.microsoft.com/office/drawing/2010/main" val="0"/>
                  </a:ext>
                </a:extLst>
              </a:blip>
              <a:srcRect l="23752" t="82694" r="54278" b="500"/>
              <a:stretch/>
            </p:blipFill>
            <p:spPr>
              <a:xfrm>
                <a:off x="4267200" y="6172200"/>
                <a:ext cx="2955536" cy="1083591"/>
              </a:xfrm>
              <a:prstGeom prst="rect">
                <a:avLst/>
              </a:prstGeom>
            </p:spPr>
          </p:pic>
        </p:grpSp>
        <p:pic>
          <p:nvPicPr>
            <p:cNvPr id="6" name="Picture 2">
              <a:extLst>
                <a:ext uri="{FF2B5EF4-FFF2-40B4-BE49-F238E27FC236}">
                  <a16:creationId xmlns:a16="http://schemas.microsoft.com/office/drawing/2014/main" id="{B1D3C358-8ADB-4789-A94F-3F0956F25F8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341971" y="1600200"/>
              <a:ext cx="24765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0297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435052"/>
            <a:ext cx="858819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on-site event location where you’d like to complete your screening</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Continue </a:t>
            </a:r>
            <a:r>
              <a:rPr lang="en-US" altLang="en-US" sz="1200" dirty="0">
                <a:solidFill>
                  <a:srgbClr val="63666A"/>
                </a:solidFill>
              </a:rPr>
              <a:t>button</a:t>
            </a:r>
          </a:p>
        </p:txBody>
      </p:sp>
      <p:grpSp>
        <p:nvGrpSpPr>
          <p:cNvPr id="2" name="Group 1">
            <a:extLst>
              <a:ext uri="{FF2B5EF4-FFF2-40B4-BE49-F238E27FC236}">
                <a16:creationId xmlns:a16="http://schemas.microsoft.com/office/drawing/2014/main" id="{88639932-C222-4223-A087-D2A8D5925189}"/>
              </a:ext>
            </a:extLst>
          </p:cNvPr>
          <p:cNvGrpSpPr/>
          <p:nvPr/>
        </p:nvGrpSpPr>
        <p:grpSpPr>
          <a:xfrm>
            <a:off x="2636625" y="1143000"/>
            <a:ext cx="8544349" cy="5947330"/>
            <a:chOff x="304800" y="1447800"/>
            <a:chExt cx="8544349" cy="594733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44349" cy="594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E2D4BE26-7418-4071-9258-2E0509E7E6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457200" y="16002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0808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49511" y="326332"/>
            <a:ext cx="858819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5" rIns="91429" bIns="45715"/>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07" indent="-171430">
              <a:spcBef>
                <a:spcPct val="20000"/>
              </a:spcBef>
              <a:buFont typeface="Arial" panose="020B0604020202020204" pitchFamily="34" charset="0"/>
              <a:buChar char="•"/>
            </a:pPr>
            <a:r>
              <a:rPr lang="en-US" altLang="en-US" sz="1200" dirty="0">
                <a:solidFill>
                  <a:srgbClr val="63666A"/>
                </a:solidFill>
              </a:rPr>
              <a:t>Click on the calendar icon to choose a date for your screening</a:t>
            </a:r>
          </a:p>
          <a:p>
            <a:pPr marL="261907" indent="-171430">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Time</a:t>
            </a:r>
            <a:r>
              <a:rPr lang="en-US" altLang="en-US" sz="1200" dirty="0">
                <a:solidFill>
                  <a:srgbClr val="63666A"/>
                </a:solidFill>
              </a:rPr>
              <a:t> you would like to complete your screening. </a:t>
            </a:r>
            <a:r>
              <a:rPr lang="en-US" altLang="en-US" sz="1200" b="1" i="1" dirty="0">
                <a:solidFill>
                  <a:srgbClr val="63666A"/>
                </a:solidFill>
              </a:rPr>
              <a:t>Note: Unavailable times will not display</a:t>
            </a:r>
            <a:endParaRPr lang="en-US" altLang="en-US" sz="1200" dirty="0">
              <a:solidFill>
                <a:srgbClr val="63666A"/>
              </a:solidFill>
            </a:endParaRPr>
          </a:p>
          <a:p>
            <a:pPr marL="261907" indent="-171430">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Continue </a:t>
            </a:r>
            <a:r>
              <a:rPr lang="en-US" altLang="en-US" sz="1200" dirty="0">
                <a:solidFill>
                  <a:srgbClr val="63666A"/>
                </a:solidFill>
              </a:rPr>
              <a:t>button</a:t>
            </a:r>
          </a:p>
        </p:txBody>
      </p:sp>
      <p:sp>
        <p:nvSpPr>
          <p:cNvPr id="3" name="Rectangle 2">
            <a:extLst>
              <a:ext uri="{FF2B5EF4-FFF2-40B4-BE49-F238E27FC236}">
                <a16:creationId xmlns:a16="http://schemas.microsoft.com/office/drawing/2014/main" id="{31364E6B-A80F-411E-B454-3334E1D7D207}"/>
              </a:ext>
            </a:extLst>
          </p:cNvPr>
          <p:cNvSpPr/>
          <p:nvPr/>
        </p:nvSpPr>
        <p:spPr bwMode="auto">
          <a:xfrm>
            <a:off x="6573522" y="3886200"/>
            <a:ext cx="2441257" cy="2904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13CD9A05-29F9-4804-A2AE-952F3B3CD0E6}"/>
              </a:ext>
            </a:extLst>
          </p:cNvPr>
          <p:cNvGrpSpPr/>
          <p:nvPr/>
        </p:nvGrpSpPr>
        <p:grpSpPr>
          <a:xfrm>
            <a:off x="2729392" y="1267512"/>
            <a:ext cx="8358815" cy="5818188"/>
            <a:chOff x="304801" y="1447801"/>
            <a:chExt cx="8358815" cy="5818188"/>
          </a:xfrm>
        </p:grpSpPr>
        <p:grpSp>
          <p:nvGrpSpPr>
            <p:cNvPr id="2" name="Group 1"/>
            <p:cNvGrpSpPr/>
            <p:nvPr/>
          </p:nvGrpSpPr>
          <p:grpSpPr>
            <a:xfrm>
              <a:off x="304801" y="1447801"/>
              <a:ext cx="8358815" cy="5818188"/>
              <a:chOff x="277091" y="1277471"/>
              <a:chExt cx="7598923" cy="5133695"/>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1" y="1277471"/>
                <a:ext cx="7598923" cy="5133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523835"/>
                <a:ext cx="2219325" cy="16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a:extLst>
                <a:ext uri="{FF2B5EF4-FFF2-40B4-BE49-F238E27FC236}">
                  <a16:creationId xmlns:a16="http://schemas.microsoft.com/office/drawing/2014/main" id="{067F86D7-14F2-442E-98DE-202EA300F2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308518" y="1524000"/>
              <a:ext cx="2609380" cy="40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81055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357575"/>
            <a:ext cx="858819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Verify that all the appointment details shown on the screen are accurate</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a:t>
            </a:r>
            <a:r>
              <a:rPr lang="en-US" altLang="en-US" sz="1200" b="1" dirty="0">
                <a:solidFill>
                  <a:srgbClr val="63666A"/>
                </a:solidFill>
              </a:rPr>
              <a:t>Confirm</a:t>
            </a:r>
            <a:r>
              <a:rPr lang="en-US" altLang="en-US" sz="1200" dirty="0">
                <a:solidFill>
                  <a:srgbClr val="63666A"/>
                </a:solidFill>
              </a:rPr>
              <a:t> button</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NOTE: Your appointment is </a:t>
            </a:r>
            <a:r>
              <a:rPr lang="en-US" altLang="en-US" sz="1200" b="1" dirty="0">
                <a:solidFill>
                  <a:srgbClr val="63666A"/>
                </a:solidFill>
              </a:rPr>
              <a:t>not scheduled </a:t>
            </a:r>
            <a:r>
              <a:rPr lang="en-US" altLang="en-US" sz="1200" dirty="0">
                <a:solidFill>
                  <a:srgbClr val="63666A"/>
                </a:solidFill>
              </a:rPr>
              <a:t>until you select the </a:t>
            </a:r>
            <a:r>
              <a:rPr lang="en-US" altLang="en-US" sz="1200" b="1" dirty="0">
                <a:solidFill>
                  <a:srgbClr val="63666A"/>
                </a:solidFill>
              </a:rPr>
              <a:t>Confirm</a:t>
            </a:r>
            <a:r>
              <a:rPr lang="en-US" altLang="en-US" sz="1200" dirty="0">
                <a:solidFill>
                  <a:srgbClr val="63666A"/>
                </a:solidFill>
              </a:rPr>
              <a:t> button</a:t>
            </a:r>
          </a:p>
        </p:txBody>
      </p:sp>
      <p:grpSp>
        <p:nvGrpSpPr>
          <p:cNvPr id="2" name="Group 1">
            <a:extLst>
              <a:ext uri="{FF2B5EF4-FFF2-40B4-BE49-F238E27FC236}">
                <a16:creationId xmlns:a16="http://schemas.microsoft.com/office/drawing/2014/main" id="{2015D740-B530-428D-AAAC-2B2443E6E372}"/>
              </a:ext>
            </a:extLst>
          </p:cNvPr>
          <p:cNvGrpSpPr/>
          <p:nvPr/>
        </p:nvGrpSpPr>
        <p:grpSpPr>
          <a:xfrm>
            <a:off x="2838867" y="1524000"/>
            <a:ext cx="8139866" cy="5665788"/>
            <a:chOff x="304800" y="1447800"/>
            <a:chExt cx="8139866" cy="5665788"/>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139866" cy="566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62FE43E1-9F50-4908-A1F3-4293127D7C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381000" y="16002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5911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508000" y="506412"/>
            <a:ext cx="8610600" cy="124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Read through the Quest Diagnostics Terms and Conditions</a:t>
            </a:r>
          </a:p>
          <a:p>
            <a:pPr marL="261938" indent="-171450" eaLnBrk="1" hangingPunct="1">
              <a:spcBef>
                <a:spcPct val="20000"/>
              </a:spcBef>
              <a:buFont typeface="Arial" panose="020B0604020202020204" pitchFamily="34" charset="0"/>
              <a:buChar char="•"/>
            </a:pPr>
            <a:r>
              <a:rPr lang="en-US" altLang="en-US" sz="1200" dirty="0">
                <a:solidFill>
                  <a:srgbClr val="63666A"/>
                </a:solidFill>
              </a:rPr>
              <a:t>Scroll to the bottom and select the </a:t>
            </a:r>
            <a:r>
              <a:rPr lang="en-US" altLang="en-US" sz="1200" b="1" dirty="0">
                <a:solidFill>
                  <a:srgbClr val="63666A"/>
                </a:solidFill>
              </a:rPr>
              <a:t>Accept &amp; Continue </a:t>
            </a:r>
            <a:r>
              <a:rPr lang="en-US" altLang="en-US" sz="1200" dirty="0">
                <a:solidFill>
                  <a:srgbClr val="63666A"/>
                </a:solidFill>
              </a:rPr>
              <a:t>button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031" y="1524000"/>
            <a:ext cx="8107537" cy="5741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07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660400" y="534510"/>
            <a:ext cx="117348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Once your appointment has been scheduled you will arrive at the </a:t>
            </a:r>
            <a:r>
              <a:rPr lang="en-US" altLang="en-US" sz="1200" b="1" dirty="0">
                <a:solidFill>
                  <a:srgbClr val="63666A"/>
                </a:solidFill>
              </a:rPr>
              <a:t>Confirmation </a:t>
            </a:r>
            <a:r>
              <a:rPr lang="en-US" altLang="en-US" sz="1200" dirty="0">
                <a:solidFill>
                  <a:srgbClr val="63666A"/>
                </a:solidFill>
              </a:rPr>
              <a:t>screen</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Back to Dashboard </a:t>
            </a:r>
            <a:r>
              <a:rPr lang="en-US" altLang="en-US" sz="1200" dirty="0">
                <a:solidFill>
                  <a:srgbClr val="63666A"/>
                </a:solidFill>
              </a:rPr>
              <a:t>link to return to the dashboard</a:t>
            </a:r>
          </a:p>
          <a:p>
            <a:pPr marL="261938" indent="-171450" eaLnBrk="1" hangingPunct="1">
              <a:spcBef>
                <a:spcPct val="20000"/>
              </a:spcBef>
              <a:buFont typeface="Arial" panose="020B0604020202020204" pitchFamily="34" charset="0"/>
              <a:buChar char="•"/>
            </a:pPr>
            <a:r>
              <a:rPr lang="en-US" altLang="en-US" sz="1200" dirty="0">
                <a:solidFill>
                  <a:srgbClr val="63666A"/>
                </a:solidFill>
              </a:rPr>
              <a:t>For your convenience, you may receive a QR code upon confirmation. This code is optional to use for an expedited check-in </a:t>
            </a:r>
          </a:p>
        </p:txBody>
      </p:sp>
      <p:pic>
        <p:nvPicPr>
          <p:cNvPr id="5" name="Picture 4" descr="Graphical user interface, application&#10;&#10;Description automatically generated">
            <a:extLst>
              <a:ext uri="{FF2B5EF4-FFF2-40B4-BE49-F238E27FC236}">
                <a16:creationId xmlns:a16="http://schemas.microsoft.com/office/drawing/2014/main" id="{46FF9691-6BFC-DF95-9B1D-4A8912D45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1624040"/>
            <a:ext cx="11557000" cy="5156908"/>
          </a:xfrm>
          <a:prstGeom prst="rect">
            <a:avLst/>
          </a:prstGeom>
        </p:spPr>
      </p:pic>
      <p:sp>
        <p:nvSpPr>
          <p:cNvPr id="8" name="Rectangle 7">
            <a:extLst>
              <a:ext uri="{FF2B5EF4-FFF2-40B4-BE49-F238E27FC236}">
                <a16:creationId xmlns:a16="http://schemas.microsoft.com/office/drawing/2014/main" id="{448285F2-85AE-88D3-F99A-0FB1B78DF00C}"/>
              </a:ext>
            </a:extLst>
          </p:cNvPr>
          <p:cNvSpPr/>
          <p:nvPr/>
        </p:nvSpPr>
        <p:spPr>
          <a:xfrm>
            <a:off x="660400" y="7094980"/>
            <a:ext cx="13010879" cy="285820"/>
          </a:xfrm>
          <a:prstGeom prst="rect">
            <a:avLst/>
          </a:prstGeom>
        </p:spPr>
        <p:txBody>
          <a:bodyPr wrap="square" lIns="92999" tIns="46500" rIns="92999" bIns="46500">
            <a:spAutoFit/>
          </a:bodyPr>
          <a:lstStyle/>
          <a:p>
            <a:pPr eaLnBrk="1" hangingPunct="1">
              <a:spcBef>
                <a:spcPct val="20000"/>
              </a:spcBef>
              <a:defRPr/>
            </a:pPr>
            <a:r>
              <a:rPr lang="en-US" sz="1247" b="1" dirty="0">
                <a:solidFill>
                  <a:srgbClr val="4C7637"/>
                </a:solidFill>
              </a:rPr>
              <a:t>Please note, not all appointments generate a QR code upon confirmation. QR code not required for appointment check-in. </a:t>
            </a:r>
          </a:p>
        </p:txBody>
      </p:sp>
    </p:spTree>
    <p:extLst>
      <p:ext uri="{BB962C8B-B14F-4D97-AF65-F5344CB8AC3E}">
        <p14:creationId xmlns:p14="http://schemas.microsoft.com/office/powerpoint/2010/main" val="10677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508000" y="387066"/>
            <a:ext cx="858819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On the dashboard, you will be able to see your scheduled appointment</a:t>
            </a:r>
          </a:p>
          <a:p>
            <a:pPr marL="261938" indent="-171450" eaLnBrk="1" hangingPunct="1">
              <a:spcBef>
                <a:spcPct val="20000"/>
              </a:spcBef>
              <a:buFont typeface="Arial" panose="020B0604020202020204" pitchFamily="34" charset="0"/>
              <a:buChar char="•"/>
            </a:pPr>
            <a:r>
              <a:rPr lang="en-US" altLang="en-US" sz="1200" dirty="0">
                <a:solidFill>
                  <a:srgbClr val="63666A"/>
                </a:solidFill>
              </a:rPr>
              <a:t>You can select the green </a:t>
            </a:r>
            <a:r>
              <a:rPr lang="en-US" altLang="en-US" sz="1200" b="1" dirty="0">
                <a:solidFill>
                  <a:srgbClr val="63666A"/>
                </a:solidFill>
              </a:rPr>
              <a:t>Download to Calendar </a:t>
            </a:r>
            <a:r>
              <a:rPr lang="en-US" altLang="en-US" sz="1200" dirty="0">
                <a:solidFill>
                  <a:srgbClr val="63666A"/>
                </a:solidFill>
              </a:rPr>
              <a:t>link to add the appointment to your calendar</a:t>
            </a:r>
          </a:p>
          <a:p>
            <a:pPr marL="261938" indent="-171450" eaLnBrk="1" hangingPunct="1">
              <a:spcBef>
                <a:spcPct val="20000"/>
              </a:spcBef>
              <a:buFont typeface="Arial" panose="020B0604020202020204" pitchFamily="34" charset="0"/>
              <a:buChar char="•"/>
            </a:pPr>
            <a:r>
              <a:rPr lang="en-US" altLang="en-US" sz="1200" dirty="0">
                <a:solidFill>
                  <a:srgbClr val="63666A"/>
                </a:solidFill>
              </a:rPr>
              <a:t>If needed, you can use the green buttons to cancel or reschedule your appointment</a:t>
            </a:r>
          </a:p>
        </p:txBody>
      </p:sp>
      <p:sp>
        <p:nvSpPr>
          <p:cNvPr id="2" name="Rectangle 1"/>
          <p:cNvSpPr/>
          <p:nvPr/>
        </p:nvSpPr>
        <p:spPr bwMode="auto">
          <a:xfrm>
            <a:off x="4013200" y="4114800"/>
            <a:ext cx="1371600" cy="1714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grpSp>
        <p:nvGrpSpPr>
          <p:cNvPr id="3" name="Group 2">
            <a:extLst>
              <a:ext uri="{FF2B5EF4-FFF2-40B4-BE49-F238E27FC236}">
                <a16:creationId xmlns:a16="http://schemas.microsoft.com/office/drawing/2014/main" id="{78C7DEAC-3FD3-412F-9124-5539A5D05451}"/>
              </a:ext>
            </a:extLst>
          </p:cNvPr>
          <p:cNvGrpSpPr/>
          <p:nvPr/>
        </p:nvGrpSpPr>
        <p:grpSpPr>
          <a:xfrm>
            <a:off x="2729005" y="1395607"/>
            <a:ext cx="8305800" cy="4700393"/>
            <a:chOff x="304800" y="1447799"/>
            <a:chExt cx="8305800" cy="4700393"/>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697"/>
            <a:stretch/>
          </p:blipFill>
          <p:spPr bwMode="auto">
            <a:xfrm>
              <a:off x="304800" y="1447799"/>
              <a:ext cx="8305800" cy="470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132998F6-E704-4DC9-8AC0-B3B67FBF55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381000" y="1600200"/>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a:extLst>
              <a:ext uri="{FF2B5EF4-FFF2-40B4-BE49-F238E27FC236}">
                <a16:creationId xmlns:a16="http://schemas.microsoft.com/office/drawing/2014/main" id="{2DEC4401-93BD-10F6-454E-770694345880}"/>
              </a:ext>
            </a:extLst>
          </p:cNvPr>
          <p:cNvSpPr txBox="1"/>
          <p:nvPr/>
        </p:nvSpPr>
        <p:spPr>
          <a:xfrm>
            <a:off x="889000" y="6785169"/>
            <a:ext cx="10526805" cy="1200329"/>
          </a:xfrm>
          <a:prstGeom prst="rect">
            <a:avLst/>
          </a:prstGeom>
          <a:noFill/>
        </p:spPr>
        <p:txBody>
          <a:bodyPr wrap="square" lIns="91440" tIns="45720" rIns="91440" bIns="45720" rtlCol="0" anchor="t">
            <a:spAutoFit/>
          </a:bodyPr>
          <a:lstStyle/>
          <a:p>
            <a:pPr defTabSz="913544"/>
            <a:r>
              <a:rPr lang="en-US" sz="800" dirty="0">
                <a:solidFill>
                  <a:srgbClr val="000000"/>
                </a:solidFill>
                <a:latin typeface="Arial" panose="020B0604020202020204" pitchFamily="34" charset="0"/>
                <a:cs typeface="Arial" panose="020B0604020202020204" pitchFamily="34" charset="0"/>
              </a:rPr>
              <a:t>Quest Diagnostics Incorporated and its subsidiaries (Quest) complies with applicable federal civil rights laws and does not discriminate on the basis of race, color, national origin, age, disability, or sex. ATTENTION: If you speak English, language assistance services, free of charge, are available to you. Call 1.844.698.1022. ATENCIÓN: Si </a:t>
            </a:r>
            <a:r>
              <a:rPr lang="en-US" sz="800" dirty="0" err="1">
                <a:solidFill>
                  <a:srgbClr val="000000"/>
                </a:solidFill>
                <a:latin typeface="Arial" panose="020B0604020202020204" pitchFamily="34" charset="0"/>
                <a:cs typeface="Arial" panose="020B0604020202020204" pitchFamily="34" charset="0"/>
              </a:rPr>
              <a:t>habla</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español</a:t>
            </a:r>
            <a:r>
              <a:rPr lang="en-US" sz="800" dirty="0">
                <a:solidFill>
                  <a:srgbClr val="000000"/>
                </a:solidFill>
                <a:latin typeface="Arial" panose="020B0604020202020204" pitchFamily="34" charset="0"/>
                <a:cs typeface="Arial" panose="020B0604020202020204" pitchFamily="34" charset="0"/>
              </a:rPr>
              <a:t> (Spanish), </a:t>
            </a:r>
            <a:r>
              <a:rPr lang="en-US" sz="800" dirty="0" err="1">
                <a:solidFill>
                  <a:srgbClr val="000000"/>
                </a:solidFill>
                <a:latin typeface="Arial" panose="020B0604020202020204" pitchFamily="34" charset="0"/>
                <a:cs typeface="Arial" panose="020B0604020202020204" pitchFamily="34" charset="0"/>
              </a:rPr>
              <a:t>tiene</a:t>
            </a:r>
            <a:r>
              <a:rPr lang="en-US" sz="800" dirty="0">
                <a:solidFill>
                  <a:srgbClr val="000000"/>
                </a:solidFill>
                <a:latin typeface="Arial" panose="020B0604020202020204" pitchFamily="34" charset="0"/>
                <a:cs typeface="Arial" panose="020B0604020202020204" pitchFamily="34" charset="0"/>
              </a:rPr>
              <a:t> a </a:t>
            </a:r>
            <a:r>
              <a:rPr lang="en-US" sz="800" dirty="0" err="1">
                <a:solidFill>
                  <a:srgbClr val="000000"/>
                </a:solidFill>
                <a:latin typeface="Arial" panose="020B0604020202020204" pitchFamily="34" charset="0"/>
                <a:cs typeface="Arial" panose="020B0604020202020204" pitchFamily="34" charset="0"/>
              </a:rPr>
              <a:t>su</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disposición</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servicios</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gratuitos</a:t>
            </a:r>
            <a:r>
              <a:rPr lang="en-US" sz="800" dirty="0">
                <a:solidFill>
                  <a:srgbClr val="000000"/>
                </a:solidFill>
                <a:latin typeface="Arial" panose="020B0604020202020204" pitchFamily="34" charset="0"/>
                <a:cs typeface="Arial" panose="020B0604020202020204" pitchFamily="34" charset="0"/>
              </a:rPr>
              <a:t> de </a:t>
            </a:r>
            <a:r>
              <a:rPr lang="en-US" sz="800" dirty="0" err="1">
                <a:solidFill>
                  <a:srgbClr val="000000"/>
                </a:solidFill>
                <a:latin typeface="Arial" panose="020B0604020202020204" pitchFamily="34" charset="0"/>
                <a:cs typeface="Arial" panose="020B0604020202020204" pitchFamily="34" charset="0"/>
              </a:rPr>
              <a:t>asistencia</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lingüística</a:t>
            </a:r>
            <a:r>
              <a:rPr lang="en-US" sz="800" dirty="0">
                <a:solidFill>
                  <a:srgbClr val="000000"/>
                </a:solidFill>
                <a:latin typeface="Arial" panose="020B0604020202020204" pitchFamily="34" charset="0"/>
                <a:cs typeface="Arial" panose="020B0604020202020204" pitchFamily="34" charset="0"/>
              </a:rPr>
              <a:t>. </a:t>
            </a:r>
            <a:r>
              <a:rPr lang="en-US" sz="800" dirty="0" err="1">
                <a:solidFill>
                  <a:srgbClr val="000000"/>
                </a:solidFill>
                <a:latin typeface="Arial" panose="020B0604020202020204" pitchFamily="34" charset="0"/>
                <a:cs typeface="Arial" panose="020B0604020202020204" pitchFamily="34" charset="0"/>
              </a:rPr>
              <a:t>Llame</a:t>
            </a:r>
            <a:r>
              <a:rPr lang="en-US" sz="800" dirty="0">
                <a:solidFill>
                  <a:srgbClr val="000000"/>
                </a:solidFill>
                <a:latin typeface="Arial" panose="020B0604020202020204" pitchFamily="34" charset="0"/>
                <a:cs typeface="Arial" panose="020B0604020202020204" pitchFamily="34" charset="0"/>
              </a:rPr>
              <a:t> al 1.844.698.1022. 注意：如果您使用繁體中文 (Chinese), </a:t>
            </a:r>
            <a:r>
              <a:rPr lang="en-US" sz="800" dirty="0" err="1">
                <a:solidFill>
                  <a:srgbClr val="000000"/>
                </a:solidFill>
                <a:latin typeface="Arial" panose="020B0604020202020204" pitchFamily="34" charset="0"/>
                <a:cs typeface="Arial" panose="020B0604020202020204" pitchFamily="34" charset="0"/>
              </a:rPr>
              <a:t>您可以免費獲得語言援助服務</a:t>
            </a:r>
            <a:r>
              <a:rPr lang="en-US" sz="800" dirty="0">
                <a:solidFill>
                  <a:srgbClr val="000000"/>
                </a:solidFill>
                <a:latin typeface="Arial" panose="020B0604020202020204" pitchFamily="34" charset="0"/>
                <a:cs typeface="Arial" panose="020B0604020202020204" pitchFamily="34" charset="0"/>
              </a:rPr>
              <a:t>. 請致電 1.844.698.1022.</a:t>
            </a:r>
          </a:p>
          <a:p>
            <a:pPr defTabSz="913544"/>
            <a:endParaRPr lang="en-US" sz="800" dirty="0">
              <a:solidFill>
                <a:srgbClr val="000000"/>
              </a:solidFill>
            </a:endParaRPr>
          </a:p>
          <a:p>
            <a:pPr defTabSz="913544"/>
            <a:r>
              <a:rPr lang="en-US" sz="800" dirty="0">
                <a:solidFill>
                  <a:srgbClr val="000000"/>
                </a:solidFill>
                <a:latin typeface="Arial"/>
                <a:ea typeface="ＭＳ Ｐゴシック"/>
                <a:cs typeface="Arial"/>
              </a:rPr>
              <a:t>Quest, Quest Diagnostics, any associated logos, and all associated Quest Diagnostics registered or unregistered trademarks are the property of Quest Diagnostics. All third-party marks—® and ™—are the property of their respective owners. ©2023 </a:t>
            </a:r>
            <a:r>
              <a:rPr lang="en-US" sz="800">
                <a:solidFill>
                  <a:srgbClr val="000000"/>
                </a:solidFill>
                <a:latin typeface="Arial"/>
                <a:ea typeface="ＭＳ Ｐゴシック"/>
                <a:cs typeface="Arial"/>
              </a:rPr>
              <a:t>Quest Diagnostics Incorporated. All rights reserved. 8/2023. PAR0029</a:t>
            </a:r>
          </a:p>
          <a:p>
            <a:endParaRPr lang="en-US" dirty="0"/>
          </a:p>
        </p:txBody>
      </p:sp>
    </p:spTree>
    <p:extLst>
      <p:ext uri="{BB962C8B-B14F-4D97-AF65-F5344CB8AC3E}">
        <p14:creationId xmlns:p14="http://schemas.microsoft.com/office/powerpoint/2010/main" val="7516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01810" y="512463"/>
            <a:ext cx="8283390"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If custom consent is required for your program, you will need to read through the consent and select </a:t>
            </a:r>
            <a:r>
              <a:rPr lang="en-US" altLang="en-US" sz="1200" b="1" dirty="0">
                <a:solidFill>
                  <a:srgbClr val="63666A"/>
                </a:solidFill>
              </a:rPr>
              <a:t>I accept</a:t>
            </a:r>
          </a:p>
          <a:p>
            <a:pPr marL="261938" indent="-171450" eaLnBrk="1" hangingPunct="1">
              <a:spcBef>
                <a:spcPct val="20000"/>
              </a:spcBef>
              <a:buFont typeface="Arial" panose="020B0604020202020204" pitchFamily="34" charset="0"/>
              <a:buChar char="•"/>
            </a:pPr>
            <a:r>
              <a:rPr lang="en-US" altLang="en-US" sz="1200" dirty="0">
                <a:solidFill>
                  <a:srgbClr val="63666A"/>
                </a:solidFill>
              </a:rPr>
              <a:t>Then select the green </a:t>
            </a:r>
            <a:r>
              <a:rPr lang="en-US" altLang="en-US" sz="1200" b="1" dirty="0">
                <a:solidFill>
                  <a:srgbClr val="63666A"/>
                </a:solidFill>
              </a:rPr>
              <a:t>Continue </a:t>
            </a:r>
            <a:r>
              <a:rPr lang="en-US" altLang="en-US" sz="1200" dirty="0">
                <a:solidFill>
                  <a:srgbClr val="63666A"/>
                </a:solidFill>
              </a:rPr>
              <a:t>button</a:t>
            </a:r>
          </a:p>
        </p:txBody>
      </p:sp>
      <p:grpSp>
        <p:nvGrpSpPr>
          <p:cNvPr id="5" name="Group 4">
            <a:extLst>
              <a:ext uri="{FF2B5EF4-FFF2-40B4-BE49-F238E27FC236}">
                <a16:creationId xmlns:a16="http://schemas.microsoft.com/office/drawing/2014/main" id="{420E0390-EA95-43DF-9A55-4A7517A1ABF0}"/>
              </a:ext>
            </a:extLst>
          </p:cNvPr>
          <p:cNvGrpSpPr/>
          <p:nvPr/>
        </p:nvGrpSpPr>
        <p:grpSpPr>
          <a:xfrm>
            <a:off x="2999740" y="1370952"/>
            <a:ext cx="7818120" cy="5030496"/>
            <a:chOff x="304800" y="1447800"/>
            <a:chExt cx="7818120" cy="5030496"/>
          </a:xfrm>
        </p:grpSpPr>
        <p:grpSp>
          <p:nvGrpSpPr>
            <p:cNvPr id="4" name="Group 3"/>
            <p:cNvGrpSpPr/>
            <p:nvPr/>
          </p:nvGrpSpPr>
          <p:grpSpPr>
            <a:xfrm>
              <a:off x="304800" y="1447800"/>
              <a:ext cx="7818120" cy="5030496"/>
              <a:chOff x="304800" y="1447800"/>
              <a:chExt cx="7818120" cy="5030496"/>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8498"/>
              <a:stretch/>
            </p:blipFill>
            <p:spPr>
              <a:xfrm>
                <a:off x="304800" y="1447800"/>
                <a:ext cx="7818120" cy="5030496"/>
              </a:xfrm>
              <a:prstGeom prst="rect">
                <a:avLst/>
              </a:prstGeom>
            </p:spPr>
          </p:pic>
          <p:sp>
            <p:nvSpPr>
              <p:cNvPr id="3" name="Rectangle 2"/>
              <p:cNvSpPr/>
              <p:nvPr/>
            </p:nvSpPr>
            <p:spPr bwMode="auto">
              <a:xfrm>
                <a:off x="5562600" y="1600200"/>
                <a:ext cx="13716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pic>
          <p:nvPicPr>
            <p:cNvPr id="6" name="Picture 2">
              <a:extLst>
                <a:ext uri="{FF2B5EF4-FFF2-40B4-BE49-F238E27FC236}">
                  <a16:creationId xmlns:a16="http://schemas.microsoft.com/office/drawing/2014/main" id="{E71AF21B-4329-4D23-BAA9-B4136778FA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0" t="1391" r="61466" b="90646"/>
            <a:stretch/>
          </p:blipFill>
          <p:spPr bwMode="auto">
            <a:xfrm>
              <a:off x="449579" y="1678259"/>
              <a:ext cx="297180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542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282652"/>
            <a:ext cx="12268200" cy="124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Under </a:t>
            </a:r>
            <a:r>
              <a:rPr lang="en-US" altLang="en-US" sz="1200" b="1" dirty="0">
                <a:solidFill>
                  <a:srgbClr val="63666A"/>
                </a:solidFill>
              </a:rPr>
              <a:t>Confirm Your Eligibility, </a:t>
            </a:r>
            <a:r>
              <a:rPr lang="en-US" altLang="en-US" sz="1200" dirty="0">
                <a:solidFill>
                  <a:srgbClr val="63666A"/>
                </a:solidFill>
              </a:rPr>
              <a:t>enter your Unique ID, Date of Birth, and relationship to the organization </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Your Unique ID should have been provided to you in an employer communication</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Your relationship should be either </a:t>
            </a:r>
            <a:r>
              <a:rPr lang="en-US" altLang="en-US" sz="1200" b="1" dirty="0">
                <a:solidFill>
                  <a:srgbClr val="63666A"/>
                </a:solidFill>
              </a:rPr>
              <a:t>employee</a:t>
            </a:r>
            <a:r>
              <a:rPr lang="en-US" altLang="en-US" sz="1200" dirty="0">
                <a:solidFill>
                  <a:srgbClr val="63666A"/>
                </a:solidFill>
              </a:rPr>
              <a:t> or </a:t>
            </a:r>
            <a:r>
              <a:rPr lang="en-US" altLang="en-US" sz="1200" b="1" dirty="0">
                <a:solidFill>
                  <a:srgbClr val="63666A"/>
                </a:solidFill>
              </a:rPr>
              <a:t>spouse/domestic partner</a:t>
            </a:r>
            <a:endParaRPr lang="en-US" altLang="en-US" sz="1200" dirty="0">
              <a:solidFill>
                <a:srgbClr val="63666A"/>
              </a:solidFill>
            </a:endParaRP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Continue </a:t>
            </a:r>
            <a:r>
              <a:rPr lang="en-US" altLang="en-US" sz="1200" dirty="0">
                <a:solidFill>
                  <a:srgbClr val="63666A"/>
                </a:solidFill>
              </a:rPr>
              <a:t>button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932" y="1524000"/>
            <a:ext cx="7833935" cy="542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98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508000" y="381000"/>
            <a:ext cx="12420600"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Create a username and password to log in to your account</a:t>
            </a:r>
          </a:p>
          <a:p>
            <a:pPr marL="914400" lvl="1" indent="-171450" eaLnBrk="1" hangingPunct="1">
              <a:spcBef>
                <a:spcPct val="20000"/>
              </a:spcBef>
              <a:buFont typeface="Arial" panose="020B0604020202020204" pitchFamily="34" charset="0"/>
              <a:buChar char="•"/>
            </a:pPr>
            <a:r>
              <a:rPr lang="en-US" altLang="en-US" sz="1200" dirty="0">
                <a:solidFill>
                  <a:srgbClr val="63666A"/>
                </a:solidFill>
              </a:rPr>
              <a:t>The password must be at least 8 characters long, include a number or special character, and include at least 1 uppercase and 1 lowercase letter</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Continue </a:t>
            </a:r>
            <a:r>
              <a:rPr lang="en-US" altLang="en-US" sz="1200" dirty="0">
                <a:solidFill>
                  <a:srgbClr val="63666A"/>
                </a:solidFill>
              </a:rPr>
              <a:t>button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200" y="1661377"/>
            <a:ext cx="9349090" cy="490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32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55600" y="471536"/>
            <a:ext cx="12192000"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Verify/complete all of the information under </a:t>
            </a:r>
            <a:r>
              <a:rPr lang="en-US" altLang="en-US" sz="1200" b="1" dirty="0">
                <a:solidFill>
                  <a:srgbClr val="63666A"/>
                </a:solidFill>
              </a:rPr>
              <a:t>Enter Your Information</a:t>
            </a:r>
            <a:endParaRPr lang="en-US" altLang="en-US" sz="1200" dirty="0">
              <a:solidFill>
                <a:srgbClr val="63666A"/>
              </a:solidFill>
            </a:endParaRPr>
          </a:p>
          <a:p>
            <a:pPr marL="914400" lvl="1" indent="-171450" eaLnBrk="1" hangingPunct="1">
              <a:spcBef>
                <a:spcPct val="20000"/>
              </a:spcBef>
              <a:buFont typeface="Arial" panose="020B0604020202020204" pitchFamily="34" charset="0"/>
              <a:buChar char="•"/>
            </a:pPr>
            <a:r>
              <a:rPr lang="en-US" altLang="en-US" sz="1200" dirty="0">
                <a:solidFill>
                  <a:srgbClr val="63666A"/>
                </a:solidFill>
              </a:rPr>
              <a:t>Please note that an email address is required and will be used in case you need to retrieve your username or reset your password </a:t>
            </a:r>
          </a:p>
          <a:p>
            <a:pPr marL="261938" indent="-171450" eaLnBrk="1" hangingPunct="1">
              <a:spcBef>
                <a:spcPct val="20000"/>
              </a:spcBef>
              <a:buFont typeface="Arial" panose="020B0604020202020204" pitchFamily="34" charset="0"/>
              <a:buChar char="•"/>
            </a:pPr>
            <a:r>
              <a:rPr lang="en-US" altLang="en-US" sz="1200" dirty="0">
                <a:solidFill>
                  <a:srgbClr val="63666A"/>
                </a:solidFill>
              </a:rPr>
              <a:t>Verify/complete all of the information under </a:t>
            </a:r>
            <a:r>
              <a:rPr lang="en-US" altLang="en-US" sz="1200" b="1" dirty="0">
                <a:solidFill>
                  <a:srgbClr val="63666A"/>
                </a:solidFill>
              </a:rPr>
              <a:t>Mailing Address</a:t>
            </a:r>
          </a:p>
          <a:p>
            <a:pPr marL="235063" indent="-153859">
              <a:spcBef>
                <a:spcPct val="20000"/>
              </a:spcBef>
              <a:buFont typeface="Arial" panose="020B0604020202020204" pitchFamily="34" charset="0"/>
              <a:buChar char="•"/>
            </a:pPr>
            <a:r>
              <a:rPr lang="en-US" altLang="en-US" sz="1100" dirty="0">
                <a:solidFill>
                  <a:srgbClr val="63666A"/>
                </a:solidFill>
              </a:rPr>
              <a:t>Select if you would like to receive email or text message appointment reminders from Quest Diagnostics </a:t>
            </a:r>
          </a:p>
          <a:p>
            <a:pPr marL="887525" lvl="1" indent="-153859">
              <a:spcBef>
                <a:spcPct val="20000"/>
              </a:spcBef>
              <a:buFont typeface="Arial" panose="020B0604020202020204" pitchFamily="34" charset="0"/>
              <a:buChar char="•"/>
            </a:pPr>
            <a:r>
              <a:rPr lang="en-US" altLang="en-US" sz="1100" i="1" dirty="0">
                <a:solidFill>
                  <a:srgbClr val="63666A"/>
                </a:solidFill>
              </a:rPr>
              <a:t>If your employer has opted out of text messaging, your screen may look slightly different from the below</a:t>
            </a:r>
          </a:p>
          <a:p>
            <a:pPr marL="261938" indent="-171450" eaLnBrk="1" hangingPunct="1">
              <a:spcBef>
                <a:spcPct val="20000"/>
              </a:spcBef>
              <a:buFont typeface="Arial" panose="020B0604020202020204" pitchFamily="34" charset="0"/>
              <a:buChar char="•"/>
            </a:pPr>
            <a:r>
              <a:rPr lang="en-US" altLang="en-US" sz="1200" dirty="0">
                <a:solidFill>
                  <a:srgbClr val="63666A"/>
                </a:solidFill>
              </a:rPr>
              <a:t>Select the green </a:t>
            </a:r>
            <a:r>
              <a:rPr lang="en-US" altLang="en-US" sz="1200" b="1" dirty="0">
                <a:solidFill>
                  <a:srgbClr val="63666A"/>
                </a:solidFill>
              </a:rPr>
              <a:t>Save </a:t>
            </a:r>
            <a:r>
              <a:rPr lang="en-US" altLang="en-US" sz="1200" dirty="0">
                <a:solidFill>
                  <a:srgbClr val="63666A"/>
                </a:solidFill>
              </a:rPr>
              <a:t>button</a:t>
            </a:r>
          </a:p>
        </p:txBody>
      </p:sp>
      <p:pic>
        <p:nvPicPr>
          <p:cNvPr id="4" name="Picture 3" descr="Graphical user interface, text, application, email, website&#10;&#10;Description automatically generated">
            <a:extLst>
              <a:ext uri="{FF2B5EF4-FFF2-40B4-BE49-F238E27FC236}">
                <a16:creationId xmlns:a16="http://schemas.microsoft.com/office/drawing/2014/main" id="{3BEAC84A-4E67-4FCB-9C07-37993E5F2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718" y="2133600"/>
            <a:ext cx="10001764" cy="4851649"/>
          </a:xfrm>
          <a:prstGeom prst="rect">
            <a:avLst/>
          </a:prstGeom>
        </p:spPr>
      </p:pic>
    </p:spTree>
    <p:extLst>
      <p:ext uri="{BB962C8B-B14F-4D97-AF65-F5344CB8AC3E}">
        <p14:creationId xmlns:p14="http://schemas.microsoft.com/office/powerpoint/2010/main" val="131605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431800" y="343011"/>
            <a:ext cx="11582400" cy="83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sz="1200" dirty="0">
                <a:solidFill>
                  <a:srgbClr val="63666A"/>
                </a:solidFill>
              </a:rPr>
              <a:t>After registering, you will arrive at the dashboard</a:t>
            </a:r>
          </a:p>
          <a:p>
            <a:pPr marL="261938" indent="-171450" eaLnBrk="1" hangingPunct="1">
              <a:spcBef>
                <a:spcPct val="20000"/>
              </a:spcBef>
              <a:buFont typeface="Arial" panose="020B0604020202020204" pitchFamily="34" charset="0"/>
              <a:buChar char="•"/>
            </a:pPr>
            <a:r>
              <a:rPr lang="en-US" sz="1200" dirty="0">
                <a:solidFill>
                  <a:srgbClr val="63666A"/>
                </a:solidFill>
              </a:rPr>
              <a:t>Under the</a:t>
            </a:r>
            <a:r>
              <a:rPr lang="en-US" sz="1200" b="1" dirty="0">
                <a:solidFill>
                  <a:srgbClr val="63666A"/>
                </a:solidFill>
              </a:rPr>
              <a:t> Why you should participate </a:t>
            </a:r>
            <a:r>
              <a:rPr lang="en-US" sz="1200" dirty="0">
                <a:solidFill>
                  <a:srgbClr val="63666A"/>
                </a:solidFill>
              </a:rPr>
              <a:t>section, you will see any program-specific information from your employer, if applicable </a:t>
            </a:r>
            <a:endParaRPr lang="en-US" sz="1200" b="1" dirty="0">
              <a:solidFill>
                <a:srgbClr val="63666A"/>
              </a:solidFill>
            </a:endParaRPr>
          </a:p>
        </p:txBody>
      </p:sp>
      <p:grpSp>
        <p:nvGrpSpPr>
          <p:cNvPr id="2" name="Group 1">
            <a:extLst>
              <a:ext uri="{FF2B5EF4-FFF2-40B4-BE49-F238E27FC236}">
                <a16:creationId xmlns:a16="http://schemas.microsoft.com/office/drawing/2014/main" id="{BFC9262B-F68E-48AC-A1CC-1702B4139885}"/>
              </a:ext>
            </a:extLst>
          </p:cNvPr>
          <p:cNvGrpSpPr/>
          <p:nvPr/>
        </p:nvGrpSpPr>
        <p:grpSpPr>
          <a:xfrm>
            <a:off x="2754463" y="1180101"/>
            <a:ext cx="8308674" cy="5846763"/>
            <a:chOff x="304800" y="1468437"/>
            <a:chExt cx="8308674" cy="5846763"/>
          </a:xfrm>
        </p:grpSpPr>
        <p:grpSp>
          <p:nvGrpSpPr>
            <p:cNvPr id="4" name="Group 3">
              <a:extLst>
                <a:ext uri="{FF2B5EF4-FFF2-40B4-BE49-F238E27FC236}">
                  <a16:creationId xmlns:a16="http://schemas.microsoft.com/office/drawing/2014/main" id="{0EE4154C-AFDF-4AA4-B487-EE77D318956B}"/>
                </a:ext>
              </a:extLst>
            </p:cNvPr>
            <p:cNvGrpSpPr/>
            <p:nvPr/>
          </p:nvGrpSpPr>
          <p:grpSpPr>
            <a:xfrm>
              <a:off x="304800" y="1468437"/>
              <a:ext cx="8308674" cy="5846763"/>
              <a:chOff x="304800" y="1468437"/>
              <a:chExt cx="8308674" cy="5846763"/>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8437"/>
                <a:ext cx="8308674" cy="584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A screenshot of a cell phone&#10;&#10;Description automatically generated">
                <a:extLst>
                  <a:ext uri="{FF2B5EF4-FFF2-40B4-BE49-F238E27FC236}">
                    <a16:creationId xmlns:a16="http://schemas.microsoft.com/office/drawing/2014/main" id="{464DD8EA-A4C9-4F66-9CD1-33E5D13B6B3D}"/>
                  </a:ext>
                </a:extLst>
              </p:cNvPr>
              <p:cNvPicPr>
                <a:picLocks noChangeAspect="1"/>
              </p:cNvPicPr>
              <p:nvPr/>
            </p:nvPicPr>
            <p:blipFill rotWithShape="1">
              <a:blip r:embed="rId4">
                <a:extLst>
                  <a:ext uri="{28A0092B-C50C-407E-A947-70E740481C1C}">
                    <a14:useLocalDpi xmlns:a14="http://schemas.microsoft.com/office/drawing/2010/main" val="0"/>
                  </a:ext>
                </a:extLst>
              </a:blip>
              <a:srcRect l="23752" t="82694" r="54278" b="500"/>
              <a:stretch/>
            </p:blipFill>
            <p:spPr>
              <a:xfrm>
                <a:off x="4054864" y="5971536"/>
                <a:ext cx="2955536" cy="1083591"/>
              </a:xfrm>
              <a:prstGeom prst="rect">
                <a:avLst/>
              </a:prstGeom>
            </p:spPr>
          </p:pic>
        </p:grpSp>
        <p:pic>
          <p:nvPicPr>
            <p:cNvPr id="6" name="Picture 2">
              <a:extLst>
                <a:ext uri="{FF2B5EF4-FFF2-40B4-BE49-F238E27FC236}">
                  <a16:creationId xmlns:a16="http://schemas.microsoft.com/office/drawing/2014/main" id="{FE019FBB-EABD-442F-9503-E55810111C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381000" y="1524000"/>
              <a:ext cx="2971801"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1817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88937" y="1095994"/>
            <a:ext cx="9554214"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r>
              <a:rPr lang="en-US" altLang="en-US" sz="1400" b="1" dirty="0"/>
              <a:t>How to schedule a screening at a Quest Diagnostics Patient Service Center (PSC)</a:t>
            </a:r>
          </a:p>
        </p:txBody>
      </p:sp>
      <p:sp>
        <p:nvSpPr>
          <p:cNvPr id="2077" name="Rectangle 5"/>
          <p:cNvSpPr>
            <a:spLocks noChangeArrowheads="1"/>
          </p:cNvSpPr>
          <p:nvPr/>
        </p:nvSpPr>
        <p:spPr bwMode="auto">
          <a:xfrm>
            <a:off x="488937" y="1472706"/>
            <a:ext cx="12439663" cy="129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r>
              <a:rPr lang="en-US" sz="1200" dirty="0">
                <a:solidFill>
                  <a:srgbClr val="63666A"/>
                </a:solidFill>
              </a:rPr>
              <a:t>Visit </a:t>
            </a:r>
            <a:r>
              <a:rPr lang="en-US" sz="1200" dirty="0">
                <a:solidFill>
                  <a:srgbClr val="4C7637"/>
                </a:solidFill>
                <a:hlinkClick r:id="rId2">
                  <a:extLst>
                    <a:ext uri="{A12FA001-AC4F-418D-AE19-62706E023703}">
                      <ahyp:hlinkClr xmlns:ahyp="http://schemas.microsoft.com/office/drawing/2018/hyperlinkcolor" val="tx"/>
                    </a:ext>
                  </a:extLst>
                </a:hlinkClick>
              </a:rPr>
              <a:t>My.QuestForHealth.com</a:t>
            </a:r>
            <a:endParaRPr lang="en-US" sz="1200" dirty="0">
              <a:solidFill>
                <a:srgbClr val="63666A"/>
              </a:solidFill>
            </a:endParaRPr>
          </a:p>
          <a:p>
            <a:pPr marL="171450" indent="-171450" eaLnBrk="1" hangingPunct="1">
              <a:spcBef>
                <a:spcPct val="20000"/>
              </a:spcBef>
              <a:buFont typeface="Arial" charset="0"/>
              <a:buChar char="•"/>
              <a:defRPr/>
            </a:pPr>
            <a:r>
              <a:rPr lang="en-US" sz="1200" dirty="0">
                <a:solidFill>
                  <a:srgbClr val="63666A"/>
                </a:solidFill>
              </a:rPr>
              <a:t>If you’ve already established an account, use the </a:t>
            </a:r>
            <a:r>
              <a:rPr lang="en-US" sz="1200" b="1" dirty="0">
                <a:solidFill>
                  <a:srgbClr val="63666A"/>
                </a:solidFill>
              </a:rPr>
              <a:t>Log In</a:t>
            </a:r>
            <a:r>
              <a:rPr lang="en-US" sz="1200" dirty="0">
                <a:solidFill>
                  <a:srgbClr val="63666A"/>
                </a:solidFill>
              </a:rPr>
              <a:t> area to enter your </a:t>
            </a:r>
            <a:r>
              <a:rPr lang="en-US" sz="1200" b="1" dirty="0">
                <a:solidFill>
                  <a:srgbClr val="63666A"/>
                </a:solidFill>
              </a:rPr>
              <a:t>username</a:t>
            </a:r>
            <a:r>
              <a:rPr lang="en-US" sz="1200" dirty="0">
                <a:solidFill>
                  <a:srgbClr val="63666A"/>
                </a:solidFill>
              </a:rPr>
              <a:t> and </a:t>
            </a:r>
            <a:r>
              <a:rPr lang="en-US" sz="1200" b="1" dirty="0">
                <a:solidFill>
                  <a:srgbClr val="63666A"/>
                </a:solidFill>
              </a:rPr>
              <a:t>password</a:t>
            </a:r>
            <a:r>
              <a:rPr lang="en-US" sz="1200" dirty="0">
                <a:solidFill>
                  <a:srgbClr val="63666A"/>
                </a:solidFill>
              </a:rPr>
              <a:t> and select the green </a:t>
            </a:r>
            <a:r>
              <a:rPr lang="en-US" sz="1200" b="1" dirty="0">
                <a:solidFill>
                  <a:srgbClr val="63666A"/>
                </a:solidFill>
              </a:rPr>
              <a:t>Log In</a:t>
            </a:r>
            <a:r>
              <a:rPr lang="en-US" sz="1200" dirty="0">
                <a:solidFill>
                  <a:srgbClr val="63666A"/>
                </a:solidFill>
              </a:rPr>
              <a:t> button</a:t>
            </a:r>
          </a:p>
          <a:p>
            <a:pPr marL="628650" lvl="1" indent="-171450" eaLnBrk="1" hangingPunct="1">
              <a:spcBef>
                <a:spcPct val="20000"/>
              </a:spcBef>
              <a:buFont typeface="Arial" charset="0"/>
              <a:buChar char="•"/>
              <a:defRPr/>
            </a:pPr>
            <a:r>
              <a:rPr lang="en-US" sz="1200" dirty="0">
                <a:solidFill>
                  <a:srgbClr val="63666A"/>
                </a:solidFill>
              </a:rPr>
              <a:t>If you’ve forgotten your login information, use the </a:t>
            </a:r>
            <a:r>
              <a:rPr lang="en-US" sz="1200" b="1" dirty="0">
                <a:solidFill>
                  <a:srgbClr val="63666A"/>
                </a:solidFill>
              </a:rPr>
              <a:t>password</a:t>
            </a:r>
            <a:r>
              <a:rPr lang="en-US" sz="1200" dirty="0">
                <a:solidFill>
                  <a:srgbClr val="63666A"/>
                </a:solidFill>
              </a:rPr>
              <a:t> link to reset your password or the </a:t>
            </a:r>
            <a:r>
              <a:rPr lang="en-US" sz="1200" b="1" dirty="0">
                <a:solidFill>
                  <a:srgbClr val="63666A"/>
                </a:solidFill>
              </a:rPr>
              <a:t>username</a:t>
            </a:r>
            <a:r>
              <a:rPr lang="en-US" sz="1200" dirty="0">
                <a:solidFill>
                  <a:srgbClr val="63666A"/>
                </a:solidFill>
              </a:rPr>
              <a:t> link to retrieve your username </a:t>
            </a:r>
          </a:p>
          <a:p>
            <a:pPr marL="171450" indent="-171450" eaLnBrk="1" hangingPunct="1">
              <a:spcBef>
                <a:spcPct val="20000"/>
              </a:spcBef>
              <a:buFont typeface="Arial" charset="0"/>
              <a:buChar char="•"/>
              <a:defRPr/>
            </a:pPr>
            <a:r>
              <a:rPr lang="en-US" sz="1200" dirty="0">
                <a:solidFill>
                  <a:srgbClr val="63666A"/>
                </a:solidFill>
              </a:rPr>
              <a:t>If you’ve never registered on the site to establish an account, use the </a:t>
            </a:r>
            <a:r>
              <a:rPr lang="en-US" sz="1200" b="1" dirty="0">
                <a:solidFill>
                  <a:srgbClr val="63666A"/>
                </a:solidFill>
              </a:rPr>
              <a:t>Create Account </a:t>
            </a:r>
            <a:r>
              <a:rPr lang="en-US" sz="1200" dirty="0">
                <a:solidFill>
                  <a:srgbClr val="63666A"/>
                </a:solidFill>
              </a:rPr>
              <a:t>area</a:t>
            </a:r>
          </a:p>
          <a:p>
            <a:pPr marL="171450" indent="-171450" eaLnBrk="1" hangingPunct="1">
              <a:spcBef>
                <a:spcPct val="20000"/>
              </a:spcBef>
              <a:buFont typeface="Arial" charset="0"/>
              <a:buChar char="•"/>
              <a:defRPr/>
            </a:pPr>
            <a:r>
              <a:rPr lang="en-US" sz="1200" dirty="0">
                <a:solidFill>
                  <a:srgbClr val="63666A"/>
                </a:solidFill>
              </a:rPr>
              <a:t>After logging in or registering, you will be taken to the dashboard</a:t>
            </a:r>
          </a:p>
        </p:txBody>
      </p:sp>
      <p:sp>
        <p:nvSpPr>
          <p:cNvPr id="23" name="Rectangle 5"/>
          <p:cNvSpPr>
            <a:spLocks noChangeArrowheads="1"/>
          </p:cNvSpPr>
          <p:nvPr/>
        </p:nvSpPr>
        <p:spPr bwMode="auto">
          <a:xfrm>
            <a:off x="2184404" y="4833776"/>
            <a:ext cx="7286999" cy="35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171450" indent="-171450" eaLnBrk="1" hangingPunct="1">
              <a:spcBef>
                <a:spcPct val="20000"/>
              </a:spcBef>
              <a:buFont typeface="Arial" charset="0"/>
              <a:buChar char="•"/>
              <a:defRPr/>
            </a:pPr>
            <a:endParaRPr lang="en-US" sz="1000" dirty="0">
              <a:solidFill>
                <a:srgbClr val="63666A"/>
              </a:solidFill>
            </a:endParaRPr>
          </a:p>
        </p:txBody>
      </p:sp>
      <p:pic>
        <p:nvPicPr>
          <p:cNvPr id="10" name="Picture 9">
            <a:extLst>
              <a:ext uri="{FF2B5EF4-FFF2-40B4-BE49-F238E27FC236}">
                <a16:creationId xmlns:a16="http://schemas.microsoft.com/office/drawing/2014/main" id="{C25533AE-9083-4358-B50C-FFE36E2B9D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9660" y="146051"/>
            <a:ext cx="1777164" cy="844550"/>
          </a:xfrm>
          <a:prstGeom prst="rect">
            <a:avLst/>
          </a:prstGeom>
        </p:spPr>
      </p:pic>
      <p:grpSp>
        <p:nvGrpSpPr>
          <p:cNvPr id="2" name="Group 1">
            <a:extLst>
              <a:ext uri="{FF2B5EF4-FFF2-40B4-BE49-F238E27FC236}">
                <a16:creationId xmlns:a16="http://schemas.microsoft.com/office/drawing/2014/main" id="{30E7027E-521B-4BAC-A9D7-31C420B23E21}"/>
              </a:ext>
            </a:extLst>
          </p:cNvPr>
          <p:cNvGrpSpPr/>
          <p:nvPr/>
        </p:nvGrpSpPr>
        <p:grpSpPr>
          <a:xfrm>
            <a:off x="2932445" y="2938624"/>
            <a:ext cx="7552645" cy="3619811"/>
            <a:chOff x="610905" y="2898577"/>
            <a:chExt cx="7552645" cy="3619811"/>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10905" y="2898577"/>
              <a:ext cx="7552645" cy="361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506892E2-8DEE-448A-86C6-D119B36469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672236" y="2934544"/>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ectangle 12">
            <a:extLst>
              <a:ext uri="{FF2B5EF4-FFF2-40B4-BE49-F238E27FC236}">
                <a16:creationId xmlns:a16="http://schemas.microsoft.com/office/drawing/2014/main" id="{3134745C-07A3-CBBE-F7F9-C2736936A736}"/>
              </a:ext>
            </a:extLst>
          </p:cNvPr>
          <p:cNvSpPr/>
          <p:nvPr/>
        </p:nvSpPr>
        <p:spPr>
          <a:xfrm>
            <a:off x="298721" y="7089144"/>
            <a:ext cx="13010879" cy="477731"/>
          </a:xfrm>
          <a:prstGeom prst="rect">
            <a:avLst/>
          </a:prstGeom>
        </p:spPr>
        <p:txBody>
          <a:bodyPr wrap="square" lIns="92999" tIns="46500" rIns="92999" bIns="46500">
            <a:spAutoFit/>
          </a:bodyPr>
          <a:lstStyle/>
          <a:p>
            <a:pPr eaLnBrk="1" hangingPunct="1">
              <a:spcBef>
                <a:spcPct val="20000"/>
              </a:spcBef>
              <a:defRPr/>
            </a:pPr>
            <a:r>
              <a:rPr lang="en-US" sz="1247" b="1" dirty="0">
                <a:solidFill>
                  <a:srgbClr val="4C7637"/>
                </a:solidFill>
              </a:rPr>
              <a:t>Please note: these screenshots are based on common browser resolution; actual screens may vary due to responsive design. If you are viewing on a tablet or smartphone, the images may look different.</a:t>
            </a:r>
          </a:p>
        </p:txBody>
      </p:sp>
    </p:spTree>
    <p:extLst>
      <p:ext uri="{BB962C8B-B14F-4D97-AF65-F5344CB8AC3E}">
        <p14:creationId xmlns:p14="http://schemas.microsoft.com/office/powerpoint/2010/main" val="89471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5"/>
          <p:cNvSpPr>
            <a:spLocks noChangeArrowheads="1"/>
          </p:cNvSpPr>
          <p:nvPr/>
        </p:nvSpPr>
        <p:spPr bwMode="auto">
          <a:xfrm>
            <a:off x="359492" y="358853"/>
            <a:ext cx="11959508" cy="13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90488">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marL="261938" indent="-171450" eaLnBrk="1" hangingPunct="1">
              <a:spcBef>
                <a:spcPct val="20000"/>
              </a:spcBef>
              <a:buFont typeface="Arial" panose="020B0604020202020204" pitchFamily="34" charset="0"/>
              <a:buChar char="•"/>
            </a:pPr>
            <a:r>
              <a:rPr lang="en-US" altLang="en-US" sz="1200" dirty="0">
                <a:solidFill>
                  <a:srgbClr val="63666A"/>
                </a:solidFill>
              </a:rPr>
              <a:t>To schedule a screening at a PSC, in the </a:t>
            </a:r>
            <a:r>
              <a:rPr lang="en-US" altLang="en-US" sz="1200" b="1" dirty="0">
                <a:solidFill>
                  <a:srgbClr val="63666A"/>
                </a:solidFill>
              </a:rPr>
              <a:t>Wellness Screening </a:t>
            </a:r>
            <a:r>
              <a:rPr lang="en-US" altLang="en-US" sz="1200" dirty="0">
                <a:solidFill>
                  <a:srgbClr val="63666A"/>
                </a:solidFill>
              </a:rPr>
              <a:t>section, under </a:t>
            </a:r>
            <a:r>
              <a:rPr lang="en-US" altLang="en-US" sz="1200" b="1" dirty="0">
                <a:solidFill>
                  <a:srgbClr val="63666A"/>
                </a:solidFill>
              </a:rPr>
              <a:t>Patient Service Center</a:t>
            </a:r>
            <a:r>
              <a:rPr lang="en-US" altLang="en-US" sz="1200" dirty="0">
                <a:solidFill>
                  <a:srgbClr val="63666A"/>
                </a:solidFill>
              </a:rPr>
              <a:t>, select the green </a:t>
            </a:r>
            <a:r>
              <a:rPr lang="en-US" altLang="en-US" sz="1200" b="1" dirty="0">
                <a:solidFill>
                  <a:srgbClr val="63666A"/>
                </a:solidFill>
              </a:rPr>
              <a:t>Schedule a Screening </a:t>
            </a:r>
            <a:r>
              <a:rPr lang="en-US" altLang="en-US" sz="1200" dirty="0">
                <a:solidFill>
                  <a:srgbClr val="63666A"/>
                </a:solidFill>
              </a:rPr>
              <a:t>button </a:t>
            </a:r>
          </a:p>
          <a:p>
            <a:pPr marL="914400" lvl="1" indent="-171450" eaLnBrk="1" hangingPunct="1">
              <a:spcBef>
                <a:spcPct val="20000"/>
              </a:spcBef>
              <a:buFont typeface="Arial" panose="020B0604020202020204" pitchFamily="34" charset="0"/>
              <a:buChar char="•"/>
            </a:pPr>
            <a:endParaRPr lang="en-US" altLang="en-US" sz="1200" dirty="0">
              <a:solidFill>
                <a:srgbClr val="63666A"/>
              </a:solidFill>
            </a:endParaRPr>
          </a:p>
        </p:txBody>
      </p:sp>
      <p:grpSp>
        <p:nvGrpSpPr>
          <p:cNvPr id="3" name="Group 2">
            <a:extLst>
              <a:ext uri="{FF2B5EF4-FFF2-40B4-BE49-F238E27FC236}">
                <a16:creationId xmlns:a16="http://schemas.microsoft.com/office/drawing/2014/main" id="{DB154023-4CA7-4E3A-9E29-A72A5D47BB44}"/>
              </a:ext>
            </a:extLst>
          </p:cNvPr>
          <p:cNvGrpSpPr/>
          <p:nvPr/>
        </p:nvGrpSpPr>
        <p:grpSpPr>
          <a:xfrm>
            <a:off x="2587810" y="1371601"/>
            <a:ext cx="7900556" cy="3886199"/>
            <a:chOff x="691483" y="1371600"/>
            <a:chExt cx="7900556" cy="3886199"/>
          </a:xfrm>
        </p:grpSpPr>
        <p:grpSp>
          <p:nvGrpSpPr>
            <p:cNvPr id="2" name="Group 1">
              <a:extLst>
                <a:ext uri="{FF2B5EF4-FFF2-40B4-BE49-F238E27FC236}">
                  <a16:creationId xmlns:a16="http://schemas.microsoft.com/office/drawing/2014/main" id="{DA541990-29D5-475D-93DD-E05FE221A11B}"/>
                </a:ext>
              </a:extLst>
            </p:cNvPr>
            <p:cNvGrpSpPr/>
            <p:nvPr/>
          </p:nvGrpSpPr>
          <p:grpSpPr>
            <a:xfrm>
              <a:off x="691483" y="1371600"/>
              <a:ext cx="7900556" cy="3886199"/>
              <a:chOff x="304800" y="1447800"/>
              <a:chExt cx="7900556" cy="3886199"/>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9877"/>
              <a:stretch/>
            </p:blipFill>
            <p:spPr bwMode="auto">
              <a:xfrm>
                <a:off x="304800" y="1447800"/>
                <a:ext cx="7900556"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screenshot of a cell phone&#10;&#10;Description automatically generated">
                <a:extLst>
                  <a:ext uri="{FF2B5EF4-FFF2-40B4-BE49-F238E27FC236}">
                    <a16:creationId xmlns:a16="http://schemas.microsoft.com/office/drawing/2014/main" id="{86FE260F-A44D-4175-8D0F-B93A54C451C8}"/>
                  </a:ext>
                </a:extLst>
              </p:cNvPr>
              <p:cNvPicPr>
                <a:picLocks noChangeAspect="1"/>
              </p:cNvPicPr>
              <p:nvPr/>
            </p:nvPicPr>
            <p:blipFill rotWithShape="1">
              <a:blip r:embed="rId4">
                <a:extLst>
                  <a:ext uri="{28A0092B-C50C-407E-A947-70E740481C1C}">
                    <a14:useLocalDpi xmlns:a14="http://schemas.microsoft.com/office/drawing/2010/main" val="0"/>
                  </a:ext>
                </a:extLst>
              </a:blip>
              <a:srcRect l="23752" t="82694" r="54278" b="500"/>
              <a:stretch/>
            </p:blipFill>
            <p:spPr>
              <a:xfrm>
                <a:off x="3886200" y="3886200"/>
                <a:ext cx="2955536" cy="1083591"/>
              </a:xfrm>
              <a:prstGeom prst="rect">
                <a:avLst/>
              </a:prstGeom>
            </p:spPr>
          </p:pic>
        </p:grpSp>
        <p:pic>
          <p:nvPicPr>
            <p:cNvPr id="6" name="Picture 2">
              <a:extLst>
                <a:ext uri="{FF2B5EF4-FFF2-40B4-BE49-F238E27FC236}">
                  <a16:creationId xmlns:a16="http://schemas.microsoft.com/office/drawing/2014/main" id="{A9E66BC8-4520-4956-A9A8-9F44D294A0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80" t="1391" r="61466" b="90646"/>
            <a:stretch/>
          </p:blipFill>
          <p:spPr bwMode="auto">
            <a:xfrm>
              <a:off x="778727" y="1505372"/>
              <a:ext cx="2223364" cy="34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4909128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597CBDDFED70448069B7D8C6A6AC1C" ma:contentTypeVersion="14" ma:contentTypeDescription="Create a new document." ma:contentTypeScope="" ma:versionID="67a46f1d91fba50f9fa226108d57e30f">
  <xsd:schema xmlns:xsd="http://www.w3.org/2001/XMLSchema" xmlns:xs="http://www.w3.org/2001/XMLSchema" xmlns:p="http://schemas.microsoft.com/office/2006/metadata/properties" xmlns:ns2="d399b091-0c1f-4e7e-a2a8-de5185c4d92e" xmlns:ns3="f78d4bed-7d30-4d1c-8b72-0eaaa360bbd0" targetNamespace="http://schemas.microsoft.com/office/2006/metadata/properties" ma:root="true" ma:fieldsID="5db844f8d36990ef6e27e14d95547e0e" ns2:_="" ns3:_="">
    <xsd:import namespace="d399b091-0c1f-4e7e-a2a8-de5185c4d92e"/>
    <xsd:import namespace="f78d4bed-7d30-4d1c-8b72-0eaaa360bbd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9b091-0c1f-4e7e-a2a8-de5185c4d9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9974891-484a-45e8-af76-ebb4354d79e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8d4bed-7d30-4d1c-8b72-0eaaa360bbd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a92d74-545a-4379-a1cb-97e375d77ade}" ma:internalName="TaxCatchAll" ma:showField="CatchAllData" ma:web="f78d4bed-7d30-4d1c-8b72-0eaaa360bbd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f78d4bed-7d30-4d1c-8b72-0eaaa360bbd0" xsi:nil="true"/>
    <lcf76f155ced4ddcb4097134ff3c332f xmlns="d399b091-0c1f-4e7e-a2a8-de5185c4d92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51EF15-4ED0-4B61-9343-BD5FF0F7DD5B}">
  <ds:schemaRefs>
    <ds:schemaRef ds:uri="http://schemas.microsoft.com/office/2006/metadata/longProperties"/>
  </ds:schemaRefs>
</ds:datastoreItem>
</file>

<file path=customXml/itemProps2.xml><?xml version="1.0" encoding="utf-8"?>
<ds:datastoreItem xmlns:ds="http://schemas.openxmlformats.org/officeDocument/2006/customXml" ds:itemID="{672ED39C-ABD7-48B7-8F8F-3A20BF0BC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9b091-0c1f-4e7e-a2a8-de5185c4d92e"/>
    <ds:schemaRef ds:uri="f78d4bed-7d30-4d1c-8b72-0eaaa360bb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8637B1-909A-40AA-A772-20604C53914B}">
  <ds:schemaRefs>
    <ds:schemaRef ds:uri="http://schemas.microsoft.com/sharepoint/v3/contenttype/forms"/>
  </ds:schemaRefs>
</ds:datastoreItem>
</file>

<file path=customXml/itemProps4.xml><?xml version="1.0" encoding="utf-8"?>
<ds:datastoreItem xmlns:ds="http://schemas.openxmlformats.org/officeDocument/2006/customXml" ds:itemID="{C2B7E844-9C2F-4EEA-8D30-C9EFDB9FDD06}">
  <ds:schemaRefs>
    <ds:schemaRef ds:uri="79beef0a-59f9-428d-b9ef-5f0cb342210a"/>
    <ds:schemaRef ds:uri="http://schemas.microsoft.com/office/2006/documentManagement/types"/>
    <ds:schemaRef ds:uri="http://purl.org/dc/term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elements/1.1/"/>
    <ds:schemaRef ds:uri="ba2b451f-b72f-445e-9564-911a98876c04"/>
    <ds:schemaRef ds:uri="http://purl.org/dc/dcmitype/"/>
    <ds:schemaRef ds:uri="f78d4bed-7d30-4d1c-8b72-0eaaa360bbd0"/>
    <ds:schemaRef ds:uri="d399b091-0c1f-4e7e-a2a8-de5185c4d92e"/>
  </ds:schemaRefs>
</ds:datastoreItem>
</file>

<file path=docProps/app.xml><?xml version="1.0" encoding="utf-8"?>
<Properties xmlns="http://schemas.openxmlformats.org/officeDocument/2006/extended-properties" xmlns:vt="http://schemas.openxmlformats.org/officeDocument/2006/docPropsVTypes">
  <TotalTime>5790</TotalTime>
  <Words>1306</Words>
  <Application>Microsoft Office PowerPoint</Application>
  <PresentationFormat>Custom</PresentationFormat>
  <Paragraphs>94</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Quest Diagnostics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Kem Snavely</dc:creator>
  <cp:lastModifiedBy>Subramaniyam, Priscilla X</cp:lastModifiedBy>
  <cp:revision>274</cp:revision>
  <cp:lastPrinted>2016-06-09T16:05:42Z</cp:lastPrinted>
  <dcterms:created xsi:type="dcterms:W3CDTF">2013-06-04T17:47:50Z</dcterms:created>
  <dcterms:modified xsi:type="dcterms:W3CDTF">2024-01-31T16:24:03Z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cheduler">
    <vt:lpwstr>;#WE;#</vt:lpwstr>
  </property>
  <property fmtid="{D5CDD505-2E9C-101B-9397-08002B2CF9AE}" pid="3" name="Participation Method">
    <vt:lpwstr>;#PSC;#Onsite Event;#</vt:lpwstr>
  </property>
  <property fmtid="{D5CDD505-2E9C-101B-9397-08002B2CF9AE}" pid="4" name="Idea for Improvement?">
    <vt:lpwstr>http://iesconnect/sites/IES/WELLNESS/MarketingToolkit/WorkingMT/WE%20Onsite%20PSC%20Phys%20Form%20Instructions.ppt, Click here to submit an update!</vt:lpwstr>
  </property>
  <property fmtid="{D5CDD505-2E9C-101B-9397-08002B2CF9AE}" pid="5" name="Group">
    <vt:lpwstr>Scheduling Instructions</vt:lpwstr>
  </property>
  <property fmtid="{D5CDD505-2E9C-101B-9397-08002B2CF9AE}" pid="6" name="Order">
    <vt:lpwstr>2300.00000000000</vt:lpwstr>
  </property>
  <property fmtid="{D5CDD505-2E9C-101B-9397-08002B2CF9AE}" pid="7" name="ContentTypeId">
    <vt:lpwstr>0x0101006C597CBDDFED70448069B7D8C6A6AC1C</vt:lpwstr>
  </property>
  <property fmtid="{D5CDD505-2E9C-101B-9397-08002B2CF9AE}" pid="8" name="MediaServiceImageTags">
    <vt:lpwstr/>
  </property>
</Properties>
</file>